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5" r:id="rId2"/>
    <p:sldId id="264" r:id="rId3"/>
    <p:sldId id="324" r:id="rId4"/>
    <p:sldId id="277" r:id="rId5"/>
    <p:sldId id="280" r:id="rId6"/>
    <p:sldId id="279" r:id="rId7"/>
    <p:sldId id="325" r:id="rId8"/>
    <p:sldId id="349" r:id="rId9"/>
    <p:sldId id="350" r:id="rId10"/>
    <p:sldId id="351" r:id="rId11"/>
    <p:sldId id="342" r:id="rId12"/>
    <p:sldId id="278" r:id="rId13"/>
    <p:sldId id="348" r:id="rId14"/>
    <p:sldId id="307" r:id="rId15"/>
    <p:sldId id="326" r:id="rId16"/>
    <p:sldId id="306" r:id="rId17"/>
    <p:sldId id="320" r:id="rId18"/>
    <p:sldId id="302" r:id="rId19"/>
    <p:sldId id="314" r:id="rId20"/>
    <p:sldId id="327" r:id="rId21"/>
    <p:sldId id="315" r:id="rId22"/>
    <p:sldId id="347" r:id="rId23"/>
    <p:sldId id="328" r:id="rId24"/>
    <p:sldId id="321" r:id="rId25"/>
    <p:sldId id="322" r:id="rId26"/>
    <p:sldId id="331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08" r:id="rId36"/>
    <p:sldId id="309" r:id="rId37"/>
    <p:sldId id="332" r:id="rId38"/>
    <p:sldId id="333" r:id="rId39"/>
    <p:sldId id="329" r:id="rId40"/>
    <p:sldId id="330" r:id="rId41"/>
    <p:sldId id="313" r:id="rId42"/>
    <p:sldId id="312" r:id="rId43"/>
    <p:sldId id="297" r:id="rId44"/>
    <p:sldId id="344" r:id="rId45"/>
    <p:sldId id="345" r:id="rId46"/>
    <p:sldId id="34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3E3E3E"/>
    <a:srgbClr val="EEEEEE"/>
    <a:srgbClr val="FE4F00"/>
    <a:srgbClr val="F9F9F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4660"/>
  </p:normalViewPr>
  <p:slideViewPr>
    <p:cSldViewPr snapToGrid="0">
      <p:cViewPr>
        <p:scale>
          <a:sx n="100" d="100"/>
          <a:sy n="100" d="100"/>
        </p:scale>
        <p:origin x="54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6678E-8B53-4539-8B41-88DC654852A9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AAF12-C1EC-482C-9D59-170044D967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4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76BD0-08BD-476F-968D-782BF015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E21172-9CBF-46BB-A7BD-57074FAD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5A0EF-9A80-479C-8CB8-7DD8DD0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5B45-2E16-497D-AAB1-720A9A6F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47ABE-466B-4F01-8927-FA48335B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4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800BE-B5B6-4CD0-A486-F5494BC7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79330F-B592-467C-9EDE-74BAA30FC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31865-4C37-4B1E-B771-6DBC2C9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97A57-48CC-4A4A-BD8D-1787706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A47B9-621C-4E13-8752-820A7B02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5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5DA28-39C1-4BF0-A5CA-B4BDD9F89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BBC29D-4CC5-44BC-94C8-7AF9E907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769EF-B9CC-4CE2-BE3F-AAC73664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C12FF-903B-4AA0-B9B6-167BEDD6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08364-CDA2-4336-950B-AA3B23C6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1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CE2AC-AED8-408C-B72B-98EC5765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76344-2CCE-4C09-99DC-5A231E04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77C86-EAD7-4A3A-BE1F-4977F337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63FE0-A3A3-4E78-B80A-32D71AEC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2">
            <a:extLst>
              <a:ext uri="{FF2B5EF4-FFF2-40B4-BE49-F238E27FC236}">
                <a16:creationId xmlns:a16="http://schemas.microsoft.com/office/drawing/2014/main" id="{CF4215E0-603E-7E51-E176-9B434A36E6E9}"/>
              </a:ext>
            </a:extLst>
          </p:cNvPr>
          <p:cNvCxnSpPr>
            <a:cxnSpLocks/>
          </p:cNvCxnSpPr>
          <p:nvPr userDrawn="1"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F4991690-57AD-EF39-4543-477D07DF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" y="131627"/>
            <a:ext cx="8918050" cy="57586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3E3E3E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01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0322A-7CA2-4119-8AC9-5AAD6A81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61F17-FCD2-4FD6-BDDF-8B398905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4E1D0-4253-406D-A074-E8C086A1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1037E-6B1D-4635-9F6F-94AC7C49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8D657-0A98-4365-AFBC-63CF1099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8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6F4A2-9987-4AF3-879F-62140927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A03AC-A586-452D-B5D3-A5D3FBF5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96E016-8E30-4849-BA1B-BF048479A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51270-A68F-40CD-8FDE-EC328E03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2BD9E8-4F4B-4236-8B05-45169AB0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08A22-96DC-47C2-BE5C-30FFBADF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61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C2B67-D65C-440D-A1CA-7F020009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152C1-3B9A-4AFF-91B2-5A826B2D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6E387-D99F-4B81-BB94-2A4BA90D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340108-49DD-462A-BE7E-B5065DBE5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744C3F-8B44-4288-9F0C-013C88A28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F97551-7944-48A8-96B9-30BF745A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B96D4E-3BBD-472A-BAB3-FE450816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BF843F-6E2F-4E6E-A5BF-84FD5DB2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3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9ADA0-6B8C-4309-B739-1FA3EF74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08DE71-2E9D-4C3A-B4F5-ABD10E1B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AE3971-206F-4D91-BB9F-2EDFE3A7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9D4D39-6A27-4E68-9D7B-BF7CB0B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7E3969-DD19-4E51-9D54-F7DFE202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EF1D79-DDFC-4923-A2A4-197FE0A8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35F3B-8499-40AE-8CC4-F01DC94D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8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12A2-6FB1-42C8-827A-B5D38680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F2BF0-5B04-4EA7-865A-82BDDB43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E176D-D06E-49F8-95F4-176180BEF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3E40F3-FDA8-4345-A91C-A5F774B4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2B805-A553-47A3-92BC-39AD8951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327F9-B41A-4094-9F2C-01281D48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9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DF85A-4E74-4A41-B7E3-21205E07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054321-37C4-42D1-95E9-0D09C201F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137F37-0E79-485F-8D4C-1286A811F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ED92E-6E59-46C0-B745-6BA533F1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69162E-17FE-44F9-88DE-60EFD010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95EC9F-D160-4257-A4E5-9BF20A31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3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99F91D-FB5D-4338-AEAE-70406C3E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AC732A-1E4A-4DE5-B7B6-3DFFFED24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C9294-75B2-4F37-BD86-FF35AB105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ED48-A867-411C-9043-081329D99E75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C4229-946C-4D3A-B13C-3800B7AF1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BC7A7-CABA-4521-9E41-F68B70072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9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JDanmuji/HRHZ5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CB8BF9-0E46-4E68-93A0-0CCF62F9F7E8}"/>
              </a:ext>
            </a:extLst>
          </p:cNvPr>
          <p:cNvSpPr txBox="1"/>
          <p:nvPr/>
        </p:nvSpPr>
        <p:spPr>
          <a:xfrm>
            <a:off x="5854680" y="2124909"/>
            <a:ext cx="51491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HRHZ</a:t>
            </a:r>
            <a:endParaRPr lang="ko-KR" altLang="en-US" sz="13800" b="1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32F512A-368A-4B8C-829C-AB89F78DD98A}"/>
              </a:ext>
            </a:extLst>
          </p:cNvPr>
          <p:cNvCxnSpPr>
            <a:cxnSpLocks/>
          </p:cNvCxnSpPr>
          <p:nvPr/>
        </p:nvCxnSpPr>
        <p:spPr>
          <a:xfrm flipH="1">
            <a:off x="1403406" y="4244855"/>
            <a:ext cx="938605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4D09DE-BFAD-49F4-BEE6-A17370FB705F}"/>
              </a:ext>
            </a:extLst>
          </p:cNvPr>
          <p:cNvSpPr txBox="1"/>
          <p:nvPr/>
        </p:nvSpPr>
        <p:spPr>
          <a:xfrm>
            <a:off x="7278837" y="4395000"/>
            <a:ext cx="3605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장미라</a:t>
            </a:r>
            <a:r>
              <a:rPr lang="en-US" altLang="ko-KR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성은영</a:t>
            </a:r>
            <a:r>
              <a:rPr lang="en-US" altLang="ko-KR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정승문</a:t>
            </a:r>
            <a:r>
              <a:rPr lang="en-US" altLang="ko-KR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강지혜</a:t>
            </a:r>
            <a:r>
              <a:rPr lang="en-US" altLang="ko-KR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신수경</a:t>
            </a:r>
          </a:p>
        </p:txBody>
      </p:sp>
    </p:spTree>
    <p:extLst>
      <p:ext uri="{BB962C8B-B14F-4D97-AF65-F5344CB8AC3E}">
        <p14:creationId xmlns:p14="http://schemas.microsoft.com/office/powerpoint/2010/main" val="348705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7C5335-1EDB-48C5-B1B5-21F0F30FBD36}"/>
              </a:ext>
            </a:extLst>
          </p:cNvPr>
          <p:cNvSpPr/>
          <p:nvPr/>
        </p:nvSpPr>
        <p:spPr>
          <a:xfrm>
            <a:off x="3135087" y="1736724"/>
            <a:ext cx="4961164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BBE9A-49C0-4290-8496-52E4DFC12519}"/>
              </a:ext>
            </a:extLst>
          </p:cNvPr>
          <p:cNvSpPr txBox="1"/>
          <p:nvPr/>
        </p:nvSpPr>
        <p:spPr>
          <a:xfrm>
            <a:off x="3402576" y="187138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강지혜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F6C63-3E8E-4A1A-AF48-D36BCF3D2617}"/>
              </a:ext>
            </a:extLst>
          </p:cNvPr>
          <p:cNvSpPr txBox="1"/>
          <p:nvPr/>
        </p:nvSpPr>
        <p:spPr>
          <a:xfrm>
            <a:off x="3433221" y="2272621"/>
            <a:ext cx="3788217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카카오 로그인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API,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부트스트랩 기능 이용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브랜드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상품 상세 페이지 기능 개발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  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회원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브랜드 기능 개발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사이트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FRONT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흐름 개선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FB267A7-7798-649E-CE06-2215465A754A}"/>
              </a:ext>
            </a:extLst>
          </p:cNvPr>
          <p:cNvSpPr/>
          <p:nvPr/>
        </p:nvSpPr>
        <p:spPr>
          <a:xfrm>
            <a:off x="1103086" y="4203592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99CCD09-EE62-C5D5-6E2B-96E0B0F51F65}"/>
              </a:ext>
            </a:extLst>
          </p:cNvPr>
          <p:cNvSpPr/>
          <p:nvPr/>
        </p:nvSpPr>
        <p:spPr>
          <a:xfrm>
            <a:off x="3135087" y="4203592"/>
            <a:ext cx="4961164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C09130E-45AD-71C1-EE8B-EDD59D57EBAC}"/>
              </a:ext>
            </a:extLst>
          </p:cNvPr>
          <p:cNvSpPr/>
          <p:nvPr/>
        </p:nvSpPr>
        <p:spPr>
          <a:xfrm rot="5400000">
            <a:off x="3044807" y="5107541"/>
            <a:ext cx="347474" cy="166916"/>
          </a:xfrm>
          <a:prstGeom prst="triangle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E194824-5284-FB46-EE48-6386648B0282}"/>
              </a:ext>
            </a:extLst>
          </p:cNvPr>
          <p:cNvGrpSpPr/>
          <p:nvPr/>
        </p:nvGrpSpPr>
        <p:grpSpPr>
          <a:xfrm>
            <a:off x="1457435" y="4547833"/>
            <a:ext cx="1329740" cy="2013139"/>
            <a:chOff x="1448104" y="2062109"/>
            <a:chExt cx="1329740" cy="2013139"/>
          </a:xfrm>
        </p:grpSpPr>
        <p:sp>
          <p:nvSpPr>
            <p:cNvPr id="51" name="현 50">
              <a:extLst>
                <a:ext uri="{FF2B5EF4-FFF2-40B4-BE49-F238E27FC236}">
                  <a16:creationId xmlns:a16="http://schemas.microsoft.com/office/drawing/2014/main" id="{D2FA746C-ECEC-3819-4FC6-4D815659B85B}"/>
                </a:ext>
              </a:extLst>
            </p:cNvPr>
            <p:cNvSpPr/>
            <p:nvPr/>
          </p:nvSpPr>
          <p:spPr>
            <a:xfrm rot="6692104">
              <a:off x="1448104" y="2745508"/>
              <a:ext cx="1329740" cy="132974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11D5E6E-FC85-6E94-A399-F9366B7E18FD}"/>
                </a:ext>
              </a:extLst>
            </p:cNvPr>
            <p:cNvSpPr/>
            <p:nvPr/>
          </p:nvSpPr>
          <p:spPr>
            <a:xfrm>
              <a:off x="1725625" y="2062109"/>
              <a:ext cx="774700" cy="774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51" name="TextBox 5150">
            <a:extLst>
              <a:ext uri="{FF2B5EF4-FFF2-40B4-BE49-F238E27FC236}">
                <a16:creationId xmlns:a16="http://schemas.microsoft.com/office/drawing/2014/main" id="{62CEA6C4-A7F1-519E-924E-C33E2A8C2DF6}"/>
              </a:ext>
            </a:extLst>
          </p:cNvPr>
          <p:cNvSpPr txBox="1"/>
          <p:nvPr/>
        </p:nvSpPr>
        <p:spPr>
          <a:xfrm>
            <a:off x="3402576" y="43411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신수경</a:t>
            </a:r>
          </a:p>
        </p:txBody>
      </p:sp>
      <p:sp>
        <p:nvSpPr>
          <p:cNvPr id="5153" name="TextBox 5152">
            <a:extLst>
              <a:ext uri="{FF2B5EF4-FFF2-40B4-BE49-F238E27FC236}">
                <a16:creationId xmlns:a16="http://schemas.microsoft.com/office/drawing/2014/main" id="{D98E1E52-0BF8-C024-A830-C01B8FC89B95}"/>
              </a:ext>
            </a:extLst>
          </p:cNvPr>
          <p:cNvSpPr txBox="1"/>
          <p:nvPr/>
        </p:nvSpPr>
        <p:spPr>
          <a:xfrm>
            <a:off x="3451271" y="4758685"/>
            <a:ext cx="444865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TABLE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 작업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페이지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작업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사이트 화면 디자인 수정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BE2A8ED-E242-A356-5F3C-094BB4C6BA72}"/>
              </a:ext>
            </a:extLst>
          </p:cNvPr>
          <p:cNvGrpSpPr/>
          <p:nvPr/>
        </p:nvGrpSpPr>
        <p:grpSpPr>
          <a:xfrm>
            <a:off x="8653628" y="4242261"/>
            <a:ext cx="2743947" cy="1323439"/>
            <a:chOff x="8653628" y="4242261"/>
            <a:chExt cx="2743947" cy="13234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0BE1CD-6A21-A6AC-8C26-399870E959D7}"/>
                </a:ext>
              </a:extLst>
            </p:cNvPr>
            <p:cNvSpPr txBox="1"/>
            <p:nvPr/>
          </p:nvSpPr>
          <p:spPr>
            <a:xfrm>
              <a:off x="9083677" y="4582774"/>
              <a:ext cx="18838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00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 sz="3600" b="1" dirty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DESIGN</a:t>
              </a:r>
              <a:endParaRPr lang="ko-KR" altLang="en-US" sz="36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946DB1-CA9D-14D4-6F3F-B0C2598BEABC}"/>
                </a:ext>
              </a:extLst>
            </p:cNvPr>
            <p:cNvSpPr txBox="1"/>
            <p:nvPr/>
          </p:nvSpPr>
          <p:spPr>
            <a:xfrm>
              <a:off x="8653628" y="4242261"/>
              <a:ext cx="497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{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D45666-B62C-9F2E-F764-5A1A337EC2D4}"/>
                </a:ext>
              </a:extLst>
            </p:cNvPr>
            <p:cNvSpPr txBox="1"/>
            <p:nvPr/>
          </p:nvSpPr>
          <p:spPr>
            <a:xfrm>
              <a:off x="10900323" y="4242261"/>
              <a:ext cx="497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}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1C443C-FE69-9333-C350-9C69BC571B89}"/>
              </a:ext>
            </a:extLst>
          </p:cNvPr>
          <p:cNvGrpSpPr/>
          <p:nvPr/>
        </p:nvGrpSpPr>
        <p:grpSpPr>
          <a:xfrm>
            <a:off x="8173791" y="1956608"/>
            <a:ext cx="3577090" cy="1332965"/>
            <a:chOff x="8173791" y="1956608"/>
            <a:chExt cx="3577090" cy="13329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AAA5F8-E300-DF22-433A-7EB9AA0380F6}"/>
                </a:ext>
              </a:extLst>
            </p:cNvPr>
            <p:cNvSpPr txBox="1"/>
            <p:nvPr/>
          </p:nvSpPr>
          <p:spPr>
            <a:xfrm>
              <a:off x="8526077" y="2307828"/>
              <a:ext cx="2872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00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 sz="3600" b="1" dirty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FRONT-END</a:t>
              </a:r>
              <a:endParaRPr lang="ko-KR" altLang="en-US" sz="36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C4A58B-40B7-81F7-A19B-A36BAF9AE0A4}"/>
                </a:ext>
              </a:extLst>
            </p:cNvPr>
            <p:cNvSpPr txBox="1"/>
            <p:nvPr/>
          </p:nvSpPr>
          <p:spPr>
            <a:xfrm>
              <a:off x="11253629" y="1966134"/>
              <a:ext cx="497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}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4C9D7A-D191-2ECF-9E50-D1464C8508F3}"/>
                </a:ext>
              </a:extLst>
            </p:cNvPr>
            <p:cNvSpPr txBox="1"/>
            <p:nvPr/>
          </p:nvSpPr>
          <p:spPr>
            <a:xfrm>
              <a:off x="8173791" y="1956608"/>
              <a:ext cx="497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{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7" name="제목 2">
            <a:extLst>
              <a:ext uri="{FF2B5EF4-FFF2-40B4-BE49-F238E27FC236}">
                <a16:creationId xmlns:a16="http://schemas.microsoft.com/office/drawing/2014/main" id="{B0F3C6E7-B146-87C9-BCD4-81D818BDFA99}"/>
              </a:ext>
            </a:extLst>
          </p:cNvPr>
          <p:cNvSpPr txBox="1">
            <a:spLocks/>
          </p:cNvSpPr>
          <p:nvPr/>
        </p:nvSpPr>
        <p:spPr>
          <a:xfrm>
            <a:off x="250767" y="131627"/>
            <a:ext cx="8918050" cy="57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en-US" sz="2800" b="1" dirty="0">
                <a:solidFill>
                  <a:srgbClr val="3E3E3E"/>
                </a:solidFill>
              </a:rPr>
              <a:t>PLAN_</a:t>
            </a:r>
            <a:r>
              <a:rPr kumimoji="1" lang="en-US" altLang="en-US" sz="2000" b="1" dirty="0">
                <a:solidFill>
                  <a:srgbClr val="3E3E3E"/>
                </a:solidFill>
              </a:rPr>
              <a:t>MEMBER(</a:t>
            </a:r>
            <a:r>
              <a:rPr kumimoji="1" lang="ko-KR" altLang="en-US" sz="2000" b="1" dirty="0">
                <a:solidFill>
                  <a:srgbClr val="3E3E3E"/>
                </a:solidFill>
              </a:rPr>
              <a:t>팀원</a:t>
            </a:r>
            <a:r>
              <a:rPr kumimoji="1" lang="en-US" altLang="ko-KR" sz="2000" b="1" dirty="0">
                <a:solidFill>
                  <a:srgbClr val="3E3E3E"/>
                </a:solidFill>
              </a:rPr>
              <a:t>)</a:t>
            </a:r>
            <a:endParaRPr kumimoji="1" lang="x-none" altLang="en-US" sz="2000" b="1" dirty="0">
              <a:solidFill>
                <a:srgbClr val="3E3E3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68026E-C937-905B-9FD6-538CC5E29F3C}"/>
              </a:ext>
            </a:extLst>
          </p:cNvPr>
          <p:cNvGrpSpPr/>
          <p:nvPr/>
        </p:nvGrpSpPr>
        <p:grpSpPr>
          <a:xfrm>
            <a:off x="1103086" y="1727199"/>
            <a:ext cx="2198916" cy="1930400"/>
            <a:chOff x="1103086" y="1727199"/>
            <a:chExt cx="2198916" cy="1930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D892EA1-1D2C-CC2C-6A7C-70D23670A994}"/>
                </a:ext>
              </a:extLst>
            </p:cNvPr>
            <p:cNvSpPr/>
            <p:nvPr/>
          </p:nvSpPr>
          <p:spPr>
            <a:xfrm>
              <a:off x="1103086" y="1727199"/>
              <a:ext cx="2032000" cy="1930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2C97DABA-A648-6E40-7E45-1A0058EB7566}"/>
                </a:ext>
              </a:extLst>
            </p:cNvPr>
            <p:cNvSpPr/>
            <p:nvPr/>
          </p:nvSpPr>
          <p:spPr>
            <a:xfrm rot="5400000">
              <a:off x="3044807" y="2631148"/>
              <a:ext cx="347474" cy="166916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2849FD-80B5-63E6-BB15-665D43876121}"/>
              </a:ext>
            </a:extLst>
          </p:cNvPr>
          <p:cNvGrpSpPr/>
          <p:nvPr/>
        </p:nvGrpSpPr>
        <p:grpSpPr>
          <a:xfrm>
            <a:off x="1457435" y="2071440"/>
            <a:ext cx="1329740" cy="2013139"/>
            <a:chOff x="1448104" y="2062109"/>
            <a:chExt cx="1329740" cy="2013139"/>
          </a:xfrm>
        </p:grpSpPr>
        <p:sp>
          <p:nvSpPr>
            <p:cNvPr id="22" name="현 21">
              <a:extLst>
                <a:ext uri="{FF2B5EF4-FFF2-40B4-BE49-F238E27FC236}">
                  <a16:creationId xmlns:a16="http://schemas.microsoft.com/office/drawing/2014/main" id="{FD6ABC79-9E83-52A8-B010-D660D8157CE5}"/>
                </a:ext>
              </a:extLst>
            </p:cNvPr>
            <p:cNvSpPr/>
            <p:nvPr/>
          </p:nvSpPr>
          <p:spPr>
            <a:xfrm rot="6692104">
              <a:off x="1448104" y="2745508"/>
              <a:ext cx="1329740" cy="132974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F25A14A-8317-9D08-5C72-333594C9BF46}"/>
                </a:ext>
              </a:extLst>
            </p:cNvPr>
            <p:cNvSpPr/>
            <p:nvPr/>
          </p:nvSpPr>
          <p:spPr>
            <a:xfrm>
              <a:off x="1725625" y="2062109"/>
              <a:ext cx="774700" cy="774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716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0F3C6E7-B146-87C9-BCD4-81D818BD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PLAN_</a:t>
            </a:r>
            <a:r>
              <a:rPr lang="ko-KR" altLang="en-US" sz="2000" dirty="0">
                <a:ln>
                  <a:solidFill>
                    <a:srgbClr val="3E3E3E">
                      <a:alpha val="15000"/>
                    </a:srgbClr>
                  </a:solidFill>
                </a:ln>
                <a:latin typeface="+mj-ea"/>
              </a:rPr>
              <a:t>사용자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07C7B-BECF-FFCC-0F5E-09F5FFD26D3C}"/>
              </a:ext>
            </a:extLst>
          </p:cNvPr>
          <p:cNvSpPr txBox="1"/>
          <p:nvPr/>
        </p:nvSpPr>
        <p:spPr>
          <a:xfrm>
            <a:off x="6140165" y="4175258"/>
            <a:ext cx="118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ctr"/>
            <a:r>
              <a:rPr lang="ko-KR" altLang="en-US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5DE856F-5767-D1B2-CA18-6BB34D8ADAD1}"/>
              </a:ext>
            </a:extLst>
          </p:cNvPr>
          <p:cNvSpPr/>
          <p:nvPr/>
        </p:nvSpPr>
        <p:spPr>
          <a:xfrm>
            <a:off x="5985540" y="2664427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E75140-198C-9C7C-EC23-8052FA9388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66009"/>
            <a:ext cx="1225616" cy="122561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F787A4-788F-4411-D58E-9945273426C7}"/>
              </a:ext>
            </a:extLst>
          </p:cNvPr>
          <p:cNvSpPr/>
          <p:nvPr/>
        </p:nvSpPr>
        <p:spPr>
          <a:xfrm>
            <a:off x="8573039" y="1361771"/>
            <a:ext cx="2303974" cy="656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C651A7-EAD4-902C-2663-D3ED3D6A980D}"/>
              </a:ext>
            </a:extLst>
          </p:cNvPr>
          <p:cNvSpPr txBox="1"/>
          <p:nvPr/>
        </p:nvSpPr>
        <p:spPr>
          <a:xfrm>
            <a:off x="9273620" y="142953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8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6DF08D-908B-9B29-A544-BB244CA8FBAC}"/>
              </a:ext>
            </a:extLst>
          </p:cNvPr>
          <p:cNvSpPr/>
          <p:nvPr/>
        </p:nvSpPr>
        <p:spPr>
          <a:xfrm>
            <a:off x="8573039" y="2377496"/>
            <a:ext cx="2303974" cy="656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7C734-C9B2-0EB3-9505-70821D80DFB6}"/>
              </a:ext>
            </a:extLst>
          </p:cNvPr>
          <p:cNvSpPr txBox="1"/>
          <p:nvPr/>
        </p:nvSpPr>
        <p:spPr>
          <a:xfrm>
            <a:off x="9094084" y="24689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8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1ACCFE-CA29-D497-8CF2-75EA82FF6E78}"/>
              </a:ext>
            </a:extLst>
          </p:cNvPr>
          <p:cNvSpPr/>
          <p:nvPr/>
        </p:nvSpPr>
        <p:spPr>
          <a:xfrm>
            <a:off x="8573039" y="3393221"/>
            <a:ext cx="2303974" cy="656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01A80-EBD6-1D2F-2C27-D406BD6752B8}"/>
              </a:ext>
            </a:extLst>
          </p:cNvPr>
          <p:cNvSpPr txBox="1"/>
          <p:nvPr/>
        </p:nvSpPr>
        <p:spPr>
          <a:xfrm>
            <a:off x="9242035" y="346738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8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52D0E8-30A6-8804-15A5-D83A289F408D}"/>
              </a:ext>
            </a:extLst>
          </p:cNvPr>
          <p:cNvSpPr/>
          <p:nvPr/>
        </p:nvSpPr>
        <p:spPr>
          <a:xfrm>
            <a:off x="8573039" y="4408946"/>
            <a:ext cx="2303974" cy="656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91DF7-52B7-B323-6A6D-450BDA50AEEA}"/>
              </a:ext>
            </a:extLst>
          </p:cNvPr>
          <p:cNvSpPr txBox="1"/>
          <p:nvPr/>
        </p:nvSpPr>
        <p:spPr>
          <a:xfrm>
            <a:off x="9273620" y="44875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8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115D0C-ED06-B47E-7EEA-0EE43CF1B9A8}"/>
              </a:ext>
            </a:extLst>
          </p:cNvPr>
          <p:cNvSpPr/>
          <p:nvPr/>
        </p:nvSpPr>
        <p:spPr>
          <a:xfrm>
            <a:off x="8573039" y="5424671"/>
            <a:ext cx="2303974" cy="656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D12EE7-44AF-9FB1-24F3-08BC742758DF}"/>
              </a:ext>
            </a:extLst>
          </p:cNvPr>
          <p:cNvSpPr txBox="1"/>
          <p:nvPr/>
        </p:nvSpPr>
        <p:spPr>
          <a:xfrm>
            <a:off x="8923425" y="55062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8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장바구니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AB68F7-1F1C-A4D2-DEC8-7832D8D49AFF}"/>
              </a:ext>
            </a:extLst>
          </p:cNvPr>
          <p:cNvSpPr/>
          <p:nvPr/>
        </p:nvSpPr>
        <p:spPr>
          <a:xfrm>
            <a:off x="914146" y="3946048"/>
            <a:ext cx="2303974" cy="656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5D0B9-629C-0D43-6E52-81708F2A3BC6}"/>
              </a:ext>
            </a:extLst>
          </p:cNvPr>
          <p:cNvSpPr txBox="1"/>
          <p:nvPr/>
        </p:nvSpPr>
        <p:spPr>
          <a:xfrm>
            <a:off x="1032927" y="4011813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8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브랜드 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2ADEFB-67FB-B181-04A9-01F8EA3C445D}"/>
              </a:ext>
            </a:extLst>
          </p:cNvPr>
          <p:cNvSpPr/>
          <p:nvPr/>
        </p:nvSpPr>
        <p:spPr>
          <a:xfrm>
            <a:off x="914146" y="2459489"/>
            <a:ext cx="2303974" cy="656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99A84-4AA3-7774-D1EB-0996D3C4EF63}"/>
              </a:ext>
            </a:extLst>
          </p:cNvPr>
          <p:cNvSpPr txBox="1"/>
          <p:nvPr/>
        </p:nvSpPr>
        <p:spPr>
          <a:xfrm>
            <a:off x="1192336" y="252621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8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5B79EB-AF70-F004-741B-7CD866F557F3}"/>
              </a:ext>
            </a:extLst>
          </p:cNvPr>
          <p:cNvSpPr txBox="1"/>
          <p:nvPr/>
        </p:nvSpPr>
        <p:spPr>
          <a:xfrm>
            <a:off x="4483162" y="4202878"/>
            <a:ext cx="985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ctr"/>
            <a:r>
              <a:rPr lang="ko-KR" altLang="en-US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</a:t>
            </a:r>
            <a:endParaRPr lang="en-US" altLang="ko-KR" b="1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CB7F046-06DB-56AC-8F93-6BF007EEE1C2}"/>
              </a:ext>
            </a:extLst>
          </p:cNvPr>
          <p:cNvSpPr/>
          <p:nvPr/>
        </p:nvSpPr>
        <p:spPr>
          <a:xfrm>
            <a:off x="4252604" y="2664427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9BAE77-FE29-55D1-2C12-149B5A5575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65" y="2774887"/>
            <a:ext cx="1225616" cy="1225616"/>
          </a:xfrm>
          <a:prstGeom prst="rect">
            <a:avLst/>
          </a:prstGeom>
          <a:effectLst>
            <a:outerShdw blurRad="76200" dist="12700" dir="2700000" sx="1000" sy="1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57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29C2B7-D8C1-4B53-9D0C-FA77D83095C3}"/>
              </a:ext>
            </a:extLst>
          </p:cNvPr>
          <p:cNvSpPr txBox="1"/>
          <p:nvPr/>
        </p:nvSpPr>
        <p:spPr>
          <a:xfrm>
            <a:off x="250767" y="157951"/>
            <a:ext cx="2920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PLAN_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프로젝트 일정</a:t>
            </a: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CE8E315D-472B-5B12-C978-2A3330860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181466"/>
              </p:ext>
            </p:extLst>
          </p:nvPr>
        </p:nvGraphicFramePr>
        <p:xfrm>
          <a:off x="783866" y="1317775"/>
          <a:ext cx="10671101" cy="487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443">
                  <a:extLst>
                    <a:ext uri="{9D8B030D-6E8A-4147-A177-3AD203B41FA5}">
                      <a16:colId xmlns:a16="http://schemas.microsoft.com/office/drawing/2014/main" val="2266375162"/>
                    </a:ext>
                  </a:extLst>
                </a:gridCol>
                <a:gridCol w="1524443">
                  <a:extLst>
                    <a:ext uri="{9D8B030D-6E8A-4147-A177-3AD203B41FA5}">
                      <a16:colId xmlns:a16="http://schemas.microsoft.com/office/drawing/2014/main" val="1698271601"/>
                    </a:ext>
                  </a:extLst>
                </a:gridCol>
                <a:gridCol w="1524443">
                  <a:extLst>
                    <a:ext uri="{9D8B030D-6E8A-4147-A177-3AD203B41FA5}">
                      <a16:colId xmlns:a16="http://schemas.microsoft.com/office/drawing/2014/main" val="2043482800"/>
                    </a:ext>
                  </a:extLst>
                </a:gridCol>
                <a:gridCol w="1524443">
                  <a:extLst>
                    <a:ext uri="{9D8B030D-6E8A-4147-A177-3AD203B41FA5}">
                      <a16:colId xmlns:a16="http://schemas.microsoft.com/office/drawing/2014/main" val="1514859454"/>
                    </a:ext>
                  </a:extLst>
                </a:gridCol>
                <a:gridCol w="1524443">
                  <a:extLst>
                    <a:ext uri="{9D8B030D-6E8A-4147-A177-3AD203B41FA5}">
                      <a16:colId xmlns:a16="http://schemas.microsoft.com/office/drawing/2014/main" val="2767861547"/>
                    </a:ext>
                  </a:extLst>
                </a:gridCol>
                <a:gridCol w="1524443">
                  <a:extLst>
                    <a:ext uri="{9D8B030D-6E8A-4147-A177-3AD203B41FA5}">
                      <a16:colId xmlns:a16="http://schemas.microsoft.com/office/drawing/2014/main" val="825112922"/>
                    </a:ext>
                  </a:extLst>
                </a:gridCol>
                <a:gridCol w="1524443">
                  <a:extLst>
                    <a:ext uri="{9D8B030D-6E8A-4147-A177-3AD203B41FA5}">
                      <a16:colId xmlns:a16="http://schemas.microsoft.com/office/drawing/2014/main" val="2431702737"/>
                    </a:ext>
                  </a:extLst>
                </a:gridCol>
              </a:tblGrid>
              <a:tr h="626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SUN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296" marR="91296" marT="45648" marB="456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296" marR="91296" marT="45648" marB="456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TUE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296" marR="91296" marT="45648" marB="456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WED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296" marR="91296" marT="45648" marB="456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296" marR="91296" marT="45648" marB="456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FRI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296" marR="91296" marT="45648" marB="456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SAT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296" marR="91296" marT="45648" marB="45648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870587"/>
                  </a:ext>
                </a:extLst>
              </a:tr>
              <a:tr h="850245">
                <a:tc gridSpan="7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600" b="1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AMONDZ </a:t>
                      </a:r>
                      <a:r>
                        <a:rPr lang="ko-KR" altLang="en-US" sz="2600" b="1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사이트 분석 및 데이터 정리</a:t>
                      </a:r>
                    </a:p>
                  </a:txBody>
                  <a:tcPr marL="91296" marR="91296" marT="45648" marB="456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42411"/>
                  </a:ext>
                </a:extLst>
              </a:tr>
              <a:tr h="850245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HTML, CSS</a:t>
                      </a:r>
                      <a:r>
                        <a:rPr kumimoji="0" lang="ko-KR" altLang="en-US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작성 및 설계</a:t>
                      </a:r>
                    </a:p>
                  </a:txBody>
                  <a:tcPr marL="91296" marR="91296" marT="45648" marB="4564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44061"/>
                  </a:ext>
                </a:extLst>
              </a:tr>
              <a:tr h="850245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FRONT-END</a:t>
                      </a:r>
                      <a:endParaRPr kumimoji="0" lang="ko-KR" altLang="en-US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296" marR="91296" marT="45648" marB="45648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337364"/>
                  </a:ext>
                </a:extLst>
              </a:tr>
              <a:tr h="170048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BACK-END, SPRING </a:t>
                      </a:r>
                      <a:endParaRPr lang="ko-KR" alt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296" marR="91296" marT="45648" marB="45648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750" marR="84750" marT="42375" marB="4237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27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66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EA9E4AD-2A59-EE86-3324-A7B12A92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138" y="1093340"/>
            <a:ext cx="8939508" cy="56236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BF9661-6851-9E95-7BB9-5E63AA3A8D2C}"/>
              </a:ext>
            </a:extLst>
          </p:cNvPr>
          <p:cNvSpPr/>
          <p:nvPr/>
        </p:nvSpPr>
        <p:spPr>
          <a:xfrm>
            <a:off x="130630" y="1093339"/>
            <a:ext cx="2690948" cy="5290044"/>
          </a:xfrm>
          <a:prstGeom prst="rect">
            <a:avLst/>
          </a:prstGeom>
          <a:solidFill>
            <a:schemeClr val="bg1"/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9C2B7-D8C1-4B53-9D0C-FA77D83095C3}"/>
              </a:ext>
            </a:extLst>
          </p:cNvPr>
          <p:cNvSpPr txBox="1"/>
          <p:nvPr/>
        </p:nvSpPr>
        <p:spPr>
          <a:xfrm>
            <a:off x="250767" y="157951"/>
            <a:ext cx="275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PLAN_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계획 및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235421" y="1237657"/>
            <a:ext cx="204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JIRA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4BE31-864D-9DE4-B95E-DB0DCF530806}"/>
              </a:ext>
            </a:extLst>
          </p:cNvPr>
          <p:cNvSpPr txBox="1"/>
          <p:nvPr/>
        </p:nvSpPr>
        <p:spPr>
          <a:xfrm>
            <a:off x="142917" y="1716989"/>
            <a:ext cx="254803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현재 가장 많이 사용되는 협업 프로그램 </a:t>
            </a:r>
            <a:r>
              <a:rPr lang="en-US" altLang="ko-KR" sz="1200" dirty="0"/>
              <a:t>JIRA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프로젝트 일정 관리</a:t>
            </a:r>
            <a:r>
              <a:rPr lang="en-US" altLang="ko-KR" sz="1200" dirty="0"/>
              <a:t>, </a:t>
            </a:r>
            <a:r>
              <a:rPr lang="ko-KR" altLang="en-US" sz="1200" dirty="0"/>
              <a:t>정보 공유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35C63-DA75-AD8A-AC1D-1CBDCC0ED441}"/>
              </a:ext>
            </a:extLst>
          </p:cNvPr>
          <p:cNvSpPr txBox="1"/>
          <p:nvPr/>
        </p:nvSpPr>
        <p:spPr>
          <a:xfrm>
            <a:off x="226711" y="2976950"/>
            <a:ext cx="204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JIRA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이유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A2D6F-0CE4-65A1-B831-F1A53011830A}"/>
              </a:ext>
            </a:extLst>
          </p:cNvPr>
          <p:cNvSpPr txBox="1"/>
          <p:nvPr/>
        </p:nvSpPr>
        <p:spPr>
          <a:xfrm>
            <a:off x="120361" y="3339520"/>
            <a:ext cx="2548032" cy="254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프로젝트를 진행할 때</a:t>
            </a:r>
            <a:r>
              <a:rPr lang="en-US" altLang="ko-KR" sz="1200" dirty="0"/>
              <a:t>,</a:t>
            </a:r>
            <a:r>
              <a:rPr lang="ko-KR" altLang="en-US" sz="1200" dirty="0"/>
              <a:t>최대한 실무에서 많이 이용하는 소프트웨어를 사용하여 조금이나마 적응하기 위해 노력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전체적인 일정 및</a:t>
            </a:r>
            <a:r>
              <a:rPr lang="en-US" altLang="ko-KR" sz="1200" dirty="0"/>
              <a:t> </a:t>
            </a:r>
            <a:r>
              <a:rPr lang="ko-KR" altLang="en-US" sz="1200" dirty="0"/>
              <a:t>정보 공유 시</a:t>
            </a:r>
            <a:r>
              <a:rPr lang="en-US" altLang="ko-KR" sz="1200" dirty="0"/>
              <a:t> </a:t>
            </a:r>
            <a:r>
              <a:rPr lang="ko-KR" altLang="en-US" sz="1200" dirty="0"/>
              <a:t>과거 내용을 확인하기 어려워 협업 소프트웨어 사용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37925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56095C-8492-ED8F-09C6-2316E969003C}"/>
              </a:ext>
            </a:extLst>
          </p:cNvPr>
          <p:cNvSpPr/>
          <p:nvPr/>
        </p:nvSpPr>
        <p:spPr>
          <a:xfrm>
            <a:off x="585008" y="1251508"/>
            <a:ext cx="2569874" cy="5194574"/>
          </a:xfrm>
          <a:prstGeom prst="roundRect">
            <a:avLst/>
          </a:prstGeom>
          <a:noFill/>
          <a:ln w="3810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975BCDF-FE0B-2B8C-8C61-65AD52DBEC31}"/>
              </a:ext>
            </a:extLst>
          </p:cNvPr>
          <p:cNvSpPr/>
          <p:nvPr/>
        </p:nvSpPr>
        <p:spPr>
          <a:xfrm>
            <a:off x="3379778" y="1271869"/>
            <a:ext cx="2569874" cy="519457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346F443-EA0A-D8C4-981A-41CFDDA5BCAA}"/>
              </a:ext>
            </a:extLst>
          </p:cNvPr>
          <p:cNvSpPr/>
          <p:nvPr/>
        </p:nvSpPr>
        <p:spPr>
          <a:xfrm>
            <a:off x="9007697" y="1251508"/>
            <a:ext cx="2569874" cy="519457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210E6D-1DCE-81ED-307B-552DC0DB9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1252" y="1780585"/>
            <a:ext cx="1116341" cy="7888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788E87-31DD-B5F7-3393-6C0304F3B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9317" y="5251727"/>
            <a:ext cx="1541256" cy="8027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C81D9F-4626-EA3F-2A31-7967C85D4F2F}"/>
              </a:ext>
            </a:extLst>
          </p:cNvPr>
          <p:cNvGrpSpPr/>
          <p:nvPr/>
        </p:nvGrpSpPr>
        <p:grpSpPr>
          <a:xfrm>
            <a:off x="939607" y="4621924"/>
            <a:ext cx="1860676" cy="355498"/>
            <a:chOff x="2997641" y="5074385"/>
            <a:chExt cx="4622607" cy="88318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32F95A0-69CB-C4CA-26CD-98F09DBCC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790"/>
            <a:stretch>
              <a:fillRect/>
            </a:stretch>
          </p:blipFill>
          <p:spPr>
            <a:xfrm>
              <a:off x="3791199" y="5074386"/>
              <a:ext cx="3829049" cy="88318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DC976E9-79D6-0F8E-2773-E4654B3EE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321" r="41405" b="50790"/>
            <a:stretch/>
          </p:blipFill>
          <p:spPr>
            <a:xfrm>
              <a:off x="2997641" y="5074385"/>
              <a:ext cx="699715" cy="883188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19C63CE-1B8E-155A-9130-6DEE12648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4740" y="3811091"/>
            <a:ext cx="889364" cy="3911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5847155-829B-51C9-5DBE-059823A000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20" y="2604684"/>
            <a:ext cx="1468109" cy="825811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86907DE-E379-96EA-714D-63C2167AD34F}"/>
              </a:ext>
            </a:extLst>
          </p:cNvPr>
          <p:cNvSpPr/>
          <p:nvPr/>
        </p:nvSpPr>
        <p:spPr>
          <a:xfrm>
            <a:off x="6200134" y="1271869"/>
            <a:ext cx="2569874" cy="5194574"/>
          </a:xfrm>
          <a:prstGeom prst="roundRect">
            <a:avLst/>
          </a:prstGeom>
          <a:noFill/>
          <a:ln w="38100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3C9DFED-A0DB-3F59-96BF-3F0D40BED3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043" t="7879" r="27850" b="5490"/>
          <a:stretch/>
        </p:blipFill>
        <p:spPr>
          <a:xfrm>
            <a:off x="4275225" y="1649921"/>
            <a:ext cx="804565" cy="1347418"/>
          </a:xfrm>
          <a:prstGeom prst="rect">
            <a:avLst/>
          </a:prstGeom>
        </p:spPr>
      </p:pic>
      <p:pic>
        <p:nvPicPr>
          <p:cNvPr id="39" name="그림 38" descr="텍스트, 표지판, 구급 상자이(가) 표시된 사진&#10;&#10;자동 생성된 설명">
            <a:extLst>
              <a:ext uri="{FF2B5EF4-FFF2-40B4-BE49-F238E27FC236}">
                <a16:creationId xmlns:a16="http://schemas.microsoft.com/office/drawing/2014/main" id="{8B8EC085-7E8D-333E-3DC6-7A2EF1333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44" y="3160156"/>
            <a:ext cx="2066128" cy="93108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4AD6E3-29C9-27A8-2714-E874AF93D3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83" y="4395485"/>
            <a:ext cx="771857" cy="648239"/>
          </a:xfrm>
          <a:prstGeom prst="rect">
            <a:avLst/>
          </a:prstGeom>
        </p:spPr>
      </p:pic>
      <p:pic>
        <p:nvPicPr>
          <p:cNvPr id="43" name="그림 42" descr="로고이(가) 표시된 사진&#10;&#10;자동 생성된 설명">
            <a:extLst>
              <a:ext uri="{FF2B5EF4-FFF2-40B4-BE49-F238E27FC236}">
                <a16:creationId xmlns:a16="http://schemas.microsoft.com/office/drawing/2014/main" id="{F9998944-68F7-3BD0-D995-215D640F53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40" y="5145408"/>
            <a:ext cx="1813029" cy="9889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EFA2759-FE0D-4E84-F8AF-DBAA7A6931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82084" y="1845442"/>
            <a:ext cx="1145058" cy="124048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B7F79BA-21C5-1A92-AAD0-D5385FAA668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82084" y="4668693"/>
            <a:ext cx="1046102" cy="1192432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3380DDDC-67F7-7A3F-B1B1-8E4E297948A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39349" y="3395949"/>
            <a:ext cx="1046102" cy="9627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CF94755-B8EB-06F0-4748-5195B69FFD6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409" t="29292" r="7051" b="29486"/>
          <a:stretch/>
        </p:blipFill>
        <p:spPr>
          <a:xfrm>
            <a:off x="6567809" y="4996857"/>
            <a:ext cx="1813029" cy="580391"/>
          </a:xfrm>
          <a:prstGeom prst="rect">
            <a:avLst/>
          </a:prstGeom>
        </p:spPr>
      </p:pic>
      <p:pic>
        <p:nvPicPr>
          <p:cNvPr id="49" name="그림 48" descr="텍스트, 표지판, 클립아트, 식기이(가) 표시된 사진&#10;&#10;자동 생성된 설명">
            <a:extLst>
              <a:ext uri="{FF2B5EF4-FFF2-40B4-BE49-F238E27FC236}">
                <a16:creationId xmlns:a16="http://schemas.microsoft.com/office/drawing/2014/main" id="{2078DC05-6FBC-AA88-DBC6-752C4CBF789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04" y="3607564"/>
            <a:ext cx="1386040" cy="665300"/>
          </a:xfrm>
          <a:prstGeom prst="rect">
            <a:avLst/>
          </a:prstGeom>
        </p:spPr>
      </p:pic>
      <p:pic>
        <p:nvPicPr>
          <p:cNvPr id="50" name="그림 49" descr="로고이(가) 표시된 사진&#10;&#10;자동 생성된 설명">
            <a:extLst>
              <a:ext uri="{FF2B5EF4-FFF2-40B4-BE49-F238E27FC236}">
                <a16:creationId xmlns:a16="http://schemas.microsoft.com/office/drawing/2014/main" id="{EF0F7BA7-5F18-5F78-21FD-0BD98FD9E9E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15" y="1766296"/>
            <a:ext cx="1346841" cy="13468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5562A6F-3455-EFFB-DCD3-FB5533E0E1F6}"/>
              </a:ext>
            </a:extLst>
          </p:cNvPr>
          <p:cNvSpPr txBox="1"/>
          <p:nvPr/>
        </p:nvSpPr>
        <p:spPr>
          <a:xfrm>
            <a:off x="1421764" y="945732"/>
            <a:ext cx="896362" cy="512207"/>
          </a:xfrm>
          <a:prstGeom prst="parallelogram">
            <a:avLst/>
          </a:prstGeom>
          <a:solidFill>
            <a:srgbClr val="3E3E3E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협업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4BC5B4-9812-A765-324F-8A73D44BA21B}"/>
              </a:ext>
            </a:extLst>
          </p:cNvPr>
          <p:cNvSpPr txBox="1"/>
          <p:nvPr/>
        </p:nvSpPr>
        <p:spPr>
          <a:xfrm>
            <a:off x="4048836" y="1007906"/>
            <a:ext cx="1257342" cy="487204"/>
          </a:xfrm>
          <a:prstGeom prst="parallelogram">
            <a:avLst/>
          </a:prstGeom>
          <a:solidFill>
            <a:srgbClr val="3E3E3E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FRONT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E487CC-36D4-8F41-DD35-DB6E8875C280}"/>
              </a:ext>
            </a:extLst>
          </p:cNvPr>
          <p:cNvSpPr txBox="1"/>
          <p:nvPr/>
        </p:nvSpPr>
        <p:spPr>
          <a:xfrm>
            <a:off x="6954648" y="1021163"/>
            <a:ext cx="1060845" cy="497919"/>
          </a:xfrm>
          <a:prstGeom prst="parallelogram">
            <a:avLst/>
          </a:prstGeom>
          <a:solidFill>
            <a:srgbClr val="3E3E3E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F8D095-85A9-0C39-2806-EC988DB3C801}"/>
              </a:ext>
            </a:extLst>
          </p:cNvPr>
          <p:cNvSpPr txBox="1"/>
          <p:nvPr/>
        </p:nvSpPr>
        <p:spPr>
          <a:xfrm>
            <a:off x="9985876" y="1021163"/>
            <a:ext cx="737473" cy="540782"/>
          </a:xfrm>
          <a:prstGeom prst="parallelogram">
            <a:avLst/>
          </a:prstGeom>
          <a:solidFill>
            <a:srgbClr val="3E3E3E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392F92-D5A6-83D9-DBFC-35C4900AA58F}"/>
              </a:ext>
            </a:extLst>
          </p:cNvPr>
          <p:cNvSpPr txBox="1"/>
          <p:nvPr/>
        </p:nvSpPr>
        <p:spPr>
          <a:xfrm>
            <a:off x="250767" y="157951"/>
            <a:ext cx="2407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PLAN_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72546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B8BF9-0E46-4E68-93A0-0CCF62F9F7E8}"/>
              </a:ext>
            </a:extLst>
          </p:cNvPr>
          <p:cNvSpPr txBox="1"/>
          <p:nvPr/>
        </p:nvSpPr>
        <p:spPr>
          <a:xfrm>
            <a:off x="2683463" y="1582341"/>
            <a:ext cx="682507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PLAN</a:t>
            </a:r>
          </a:p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(ANALYSIS)</a:t>
            </a:r>
            <a:endParaRPr lang="ko-KR" altLang="en-US" sz="9600" b="1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281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2A979971-2B06-2247-FB8F-42B5E9A02F2A}"/>
              </a:ext>
            </a:extLst>
          </p:cNvPr>
          <p:cNvSpPr/>
          <p:nvPr/>
        </p:nvSpPr>
        <p:spPr>
          <a:xfrm rot="10800000">
            <a:off x="3494978" y="3841065"/>
            <a:ext cx="2438055" cy="2527592"/>
          </a:xfrm>
          <a:prstGeom prst="wedgeRoundRectCallout">
            <a:avLst>
              <a:gd name="adj1" fmla="val 5391"/>
              <a:gd name="adj2" fmla="val -24418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3E3E3E"/>
              </a:solidFill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EEC2F74-0779-0937-3D7E-5526813327B1}"/>
              </a:ext>
            </a:extLst>
          </p:cNvPr>
          <p:cNvSpPr/>
          <p:nvPr/>
        </p:nvSpPr>
        <p:spPr>
          <a:xfrm rot="10800000">
            <a:off x="5941007" y="3835547"/>
            <a:ext cx="2438055" cy="2527592"/>
          </a:xfrm>
          <a:prstGeom prst="wedgeRoundRectCallout">
            <a:avLst>
              <a:gd name="adj1" fmla="val 62501"/>
              <a:gd name="adj2" fmla="val -2154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3E3E3E"/>
              </a:solidFill>
            </a:endParaRPr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F60B8211-3007-1BCB-C665-CB4756CFF970}"/>
              </a:ext>
            </a:extLst>
          </p:cNvPr>
          <p:cNvSpPr/>
          <p:nvPr/>
        </p:nvSpPr>
        <p:spPr>
          <a:xfrm rot="10800000">
            <a:off x="8387035" y="3847237"/>
            <a:ext cx="2438055" cy="2527592"/>
          </a:xfrm>
          <a:prstGeom prst="wedgeRoundRectCallout">
            <a:avLst>
              <a:gd name="adj1" fmla="val 62501"/>
              <a:gd name="adj2" fmla="val -2154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3E3E3E"/>
              </a:solidFill>
            </a:endParaRPr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A9F88FBB-8A08-7B71-AA3E-A9ABB1839E2D}"/>
              </a:ext>
            </a:extLst>
          </p:cNvPr>
          <p:cNvSpPr/>
          <p:nvPr/>
        </p:nvSpPr>
        <p:spPr>
          <a:xfrm rot="5400000">
            <a:off x="8376511" y="1397373"/>
            <a:ext cx="2438294" cy="2438055"/>
          </a:xfrm>
          <a:prstGeom prst="wedgeRoundRectCallout">
            <a:avLst>
              <a:gd name="adj1" fmla="val 62501"/>
              <a:gd name="adj2" fmla="val -2154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3E3E3E"/>
              </a:solidFill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3968B3DD-C9AF-70E1-5223-D82AFCFA94C7}"/>
              </a:ext>
            </a:extLst>
          </p:cNvPr>
          <p:cNvSpPr/>
          <p:nvPr/>
        </p:nvSpPr>
        <p:spPr>
          <a:xfrm>
            <a:off x="5927416" y="1397253"/>
            <a:ext cx="2438055" cy="2449984"/>
          </a:xfrm>
          <a:prstGeom prst="wedgeRoundRectCallout">
            <a:avLst>
              <a:gd name="adj1" fmla="val 62501"/>
              <a:gd name="adj2" fmla="val -2154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r>
              <a:rPr lang="ko-KR" altLang="en-US" b="1" dirty="0">
                <a:solidFill>
                  <a:srgbClr val="3E3E3E"/>
                </a:solidFill>
              </a:rPr>
              <a:t>상품 좋아요</a:t>
            </a:r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ko-KR" altLang="en-US" b="1" dirty="0">
              <a:solidFill>
                <a:srgbClr val="3E3E3E"/>
              </a:solidFill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E9698838-0C06-B1A9-C7E4-2383B7BB2EF6}"/>
              </a:ext>
            </a:extLst>
          </p:cNvPr>
          <p:cNvSpPr/>
          <p:nvPr/>
        </p:nvSpPr>
        <p:spPr>
          <a:xfrm>
            <a:off x="3474983" y="1397252"/>
            <a:ext cx="2438055" cy="2465241"/>
          </a:xfrm>
          <a:prstGeom prst="wedgeRoundRectCallout">
            <a:avLst>
              <a:gd name="adj1" fmla="val 62501"/>
              <a:gd name="adj2" fmla="val -2154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r>
              <a:rPr lang="ko-KR" altLang="en-US" b="1" dirty="0">
                <a:solidFill>
                  <a:srgbClr val="3E3E3E"/>
                </a:solidFill>
              </a:rPr>
              <a:t>로그인</a:t>
            </a:r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ko-KR" altLang="en-US" b="1" dirty="0">
              <a:solidFill>
                <a:srgbClr val="3E3E3E"/>
              </a:solidFill>
            </a:endParaRP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811713F0-2A3A-62E0-FDB4-6FE9ADFF520E}"/>
              </a:ext>
            </a:extLst>
          </p:cNvPr>
          <p:cNvSpPr/>
          <p:nvPr/>
        </p:nvSpPr>
        <p:spPr>
          <a:xfrm>
            <a:off x="1019364" y="1397251"/>
            <a:ext cx="2438055" cy="2449985"/>
          </a:xfrm>
          <a:prstGeom prst="wedgeRoundRectCallout">
            <a:avLst>
              <a:gd name="adj1" fmla="val 62501"/>
              <a:gd name="adj2" fmla="val -2154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r>
              <a:rPr lang="ko-KR" altLang="en-US" b="1" dirty="0">
                <a:solidFill>
                  <a:srgbClr val="3E3E3E"/>
                </a:solidFill>
              </a:rPr>
              <a:t>회원가입</a:t>
            </a:r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en-US" altLang="ko-KR" b="1" dirty="0">
              <a:solidFill>
                <a:srgbClr val="3E3E3E"/>
              </a:solidFill>
            </a:endParaRPr>
          </a:p>
          <a:p>
            <a:pPr algn="ctr"/>
            <a:endParaRPr lang="ko-KR" altLang="en-US" b="1" dirty="0">
              <a:solidFill>
                <a:srgbClr val="3E3E3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FF189-C8F4-3BF2-6E62-106C05D14086}"/>
              </a:ext>
            </a:extLst>
          </p:cNvPr>
          <p:cNvSpPr txBox="1"/>
          <p:nvPr/>
        </p:nvSpPr>
        <p:spPr>
          <a:xfrm>
            <a:off x="6075302" y="5600701"/>
            <a:ext cx="216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E3E3E"/>
                </a:solidFill>
              </a:rPr>
              <a:t>결제하기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341E77-E54B-A3BF-4F39-6E621B8D6BD5}"/>
              </a:ext>
            </a:extLst>
          </p:cNvPr>
          <p:cNvSpPr txBox="1"/>
          <p:nvPr/>
        </p:nvSpPr>
        <p:spPr>
          <a:xfrm>
            <a:off x="8542112" y="5552480"/>
            <a:ext cx="2169463" cy="465773"/>
          </a:xfrm>
          <a:prstGeom prst="parallelogram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E3E3E"/>
                </a:solidFill>
              </a:rPr>
              <a:t>장바구니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239A38-DC0B-5EBC-36FA-5EBD51C3E35A}"/>
              </a:ext>
            </a:extLst>
          </p:cNvPr>
          <p:cNvSpPr txBox="1"/>
          <p:nvPr/>
        </p:nvSpPr>
        <p:spPr>
          <a:xfrm>
            <a:off x="3602104" y="5611092"/>
            <a:ext cx="216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E3E3E"/>
                </a:solidFill>
              </a:rPr>
              <a:t>마이페이지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44E4E7-B066-FEE0-F943-264F587788A0}"/>
              </a:ext>
            </a:extLst>
          </p:cNvPr>
          <p:cNvSpPr txBox="1"/>
          <p:nvPr/>
        </p:nvSpPr>
        <p:spPr>
          <a:xfrm>
            <a:off x="8542112" y="3058982"/>
            <a:ext cx="216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E3E3E"/>
                </a:solidFill>
              </a:rPr>
              <a:t>구매 옵션 선택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7F7286-90F4-4F23-F4B2-39A4104582BD}"/>
              </a:ext>
            </a:extLst>
          </p:cNvPr>
          <p:cNvSpPr txBox="1"/>
          <p:nvPr/>
        </p:nvSpPr>
        <p:spPr>
          <a:xfrm>
            <a:off x="1011981" y="4673039"/>
            <a:ext cx="2178461" cy="852607"/>
          </a:xfrm>
          <a:prstGeom prst="parallelogram">
            <a:avLst/>
          </a:prstGeom>
          <a:solidFill>
            <a:srgbClr val="3E3E3E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사용자 경험의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개략적 흐름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541917B-3644-E7E3-6178-8583A59055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1" y="1783069"/>
            <a:ext cx="1233866" cy="123386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28B21E2-B757-E75B-565C-1A53320A0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35" y="1633498"/>
            <a:ext cx="1534416" cy="153441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B615C4B-235A-9E70-928A-B54785B076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15" y="1633498"/>
            <a:ext cx="1307869" cy="130786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A09010B-CCA4-876B-1634-F1D2EDEDFF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34" y="1657426"/>
            <a:ext cx="1401556" cy="140155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2F40726-9B1B-E95D-3433-E6467C475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76" y="4276886"/>
            <a:ext cx="1287439" cy="128743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10CECDD-9DB7-34F3-3F2D-F3A52737D4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35" y="4244527"/>
            <a:ext cx="1343234" cy="134323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E683A6A-5FF4-4C93-926C-8D2F602444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83" y="4180631"/>
            <a:ext cx="1391492" cy="13914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392F92-D5A6-83D9-DBFC-35C4900AA58F}"/>
              </a:ext>
            </a:extLst>
          </p:cNvPr>
          <p:cNvSpPr txBox="1"/>
          <p:nvPr/>
        </p:nvSpPr>
        <p:spPr>
          <a:xfrm>
            <a:off x="250767" y="157951"/>
            <a:ext cx="3391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ANALYSIS_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업무 흐름도</a:t>
            </a:r>
          </a:p>
        </p:txBody>
      </p:sp>
    </p:spTree>
    <p:extLst>
      <p:ext uri="{BB962C8B-B14F-4D97-AF65-F5344CB8AC3E}">
        <p14:creationId xmlns:p14="http://schemas.microsoft.com/office/powerpoint/2010/main" val="333823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5FDA156-FC8B-4F31-BC96-06390C64F9A9}"/>
              </a:ext>
            </a:extLst>
          </p:cNvPr>
          <p:cNvSpPr/>
          <p:nvPr/>
        </p:nvSpPr>
        <p:spPr>
          <a:xfrm>
            <a:off x="4904238" y="2286346"/>
            <a:ext cx="2534887" cy="25348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4F1816-9B4D-4F99-94C5-519FDF8A670A}"/>
              </a:ext>
            </a:extLst>
          </p:cNvPr>
          <p:cNvSpPr/>
          <p:nvPr/>
        </p:nvSpPr>
        <p:spPr>
          <a:xfrm>
            <a:off x="4330558" y="1716834"/>
            <a:ext cx="3667544" cy="3667544"/>
          </a:xfrm>
          <a:prstGeom prst="ellipse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EA7119-4B2E-47DE-971F-EEA9B7C057E4}"/>
              </a:ext>
            </a:extLst>
          </p:cNvPr>
          <p:cNvSpPr/>
          <p:nvPr/>
        </p:nvSpPr>
        <p:spPr>
          <a:xfrm>
            <a:off x="4251045" y="1039813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5D09E52-E29F-4454-BF39-10536D6EF58A}"/>
              </a:ext>
            </a:extLst>
          </p:cNvPr>
          <p:cNvSpPr/>
          <p:nvPr/>
        </p:nvSpPr>
        <p:spPr>
          <a:xfrm>
            <a:off x="6995346" y="1324981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F5149D5-21F8-4C41-9C6A-CE8E67CB4672}"/>
              </a:ext>
            </a:extLst>
          </p:cNvPr>
          <p:cNvSpPr/>
          <p:nvPr/>
        </p:nvSpPr>
        <p:spPr>
          <a:xfrm>
            <a:off x="3226720" y="3175517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B5C2331-0987-4DCA-910A-6DA8F4271A75}"/>
              </a:ext>
            </a:extLst>
          </p:cNvPr>
          <p:cNvSpPr/>
          <p:nvPr/>
        </p:nvSpPr>
        <p:spPr>
          <a:xfrm>
            <a:off x="7518743" y="3519376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92A043-4422-404E-B662-EFE1826FB878}"/>
              </a:ext>
            </a:extLst>
          </p:cNvPr>
          <p:cNvSpPr/>
          <p:nvPr/>
        </p:nvSpPr>
        <p:spPr>
          <a:xfrm>
            <a:off x="5230833" y="4940335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8253AF-A1B7-4AB7-96B2-C9DDB239B7E1}"/>
              </a:ext>
            </a:extLst>
          </p:cNvPr>
          <p:cNvSpPr txBox="1"/>
          <p:nvPr/>
        </p:nvSpPr>
        <p:spPr>
          <a:xfrm>
            <a:off x="5021526" y="3227440"/>
            <a:ext cx="2300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3600" b="1" dirty="0"/>
              <a:t>AMONDZ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33006-C5CE-4537-857C-95FE6E0C1505}"/>
              </a:ext>
            </a:extLst>
          </p:cNvPr>
          <p:cNvSpPr txBox="1"/>
          <p:nvPr/>
        </p:nvSpPr>
        <p:spPr>
          <a:xfrm>
            <a:off x="4330558" y="1583849"/>
            <a:ext cx="13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CATEGORY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2E15D-F473-4E4A-B055-81BFA04A3AFA}"/>
              </a:ext>
            </a:extLst>
          </p:cNvPr>
          <p:cNvSpPr txBox="1"/>
          <p:nvPr/>
        </p:nvSpPr>
        <p:spPr>
          <a:xfrm>
            <a:off x="7455561" y="187423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MY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E357A2-B130-4536-A300-0DF0E595D015}"/>
              </a:ext>
            </a:extLst>
          </p:cNvPr>
          <p:cNvSpPr txBox="1"/>
          <p:nvPr/>
        </p:nvSpPr>
        <p:spPr>
          <a:xfrm>
            <a:off x="7877014" y="4092069"/>
            <a:ext cx="77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CART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69D4A-7970-4B40-87BC-A26E166F5AF9}"/>
              </a:ext>
            </a:extLst>
          </p:cNvPr>
          <p:cNvSpPr txBox="1"/>
          <p:nvPr/>
        </p:nvSpPr>
        <p:spPr>
          <a:xfrm>
            <a:off x="5339638" y="5503480"/>
            <a:ext cx="12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PRODUCT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2B7F35-AA3D-4876-BFD0-00792DFD2AD6}"/>
              </a:ext>
            </a:extLst>
          </p:cNvPr>
          <p:cNvSpPr txBox="1"/>
          <p:nvPr/>
        </p:nvSpPr>
        <p:spPr>
          <a:xfrm>
            <a:off x="3490967" y="372273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BRAND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392F92-D5A6-83D9-DBFC-35C4900AA58F}"/>
              </a:ext>
            </a:extLst>
          </p:cNvPr>
          <p:cNvSpPr txBox="1"/>
          <p:nvPr/>
        </p:nvSpPr>
        <p:spPr>
          <a:xfrm>
            <a:off x="250767" y="157951"/>
            <a:ext cx="3134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ANALYSIS_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343000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A9D4EB6C-7A8E-CA9F-A1EB-CC142B3D5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67" y="707494"/>
            <a:ext cx="9500465" cy="5892089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B0F3C6E7-B146-87C9-BCD4-81D818BDFA99}"/>
              </a:ext>
            </a:extLst>
          </p:cNvPr>
          <p:cNvSpPr txBox="1">
            <a:spLocks/>
          </p:cNvSpPr>
          <p:nvPr/>
        </p:nvSpPr>
        <p:spPr>
          <a:xfrm>
            <a:off x="250767" y="141152"/>
            <a:ext cx="8918050" cy="575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3E3E3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n>
                  <a:solidFill>
                    <a:srgbClr val="3E3E3E">
                      <a:alpha val="15000"/>
                    </a:srgbClr>
                  </a:solidFill>
                </a:ln>
                <a:latin typeface="+mj-ea"/>
              </a:rPr>
              <a:t>ANALYSIS</a:t>
            </a:r>
            <a:r>
              <a:rPr kumimoji="1" lang="en-US" altLang="en-US" dirty="0"/>
              <a:t>_</a:t>
            </a:r>
            <a:r>
              <a:rPr lang="en-US" altLang="ko-KR" sz="2000" dirty="0">
                <a:ln>
                  <a:solidFill>
                    <a:srgbClr val="3E3E3E">
                      <a:alpha val="15000"/>
                    </a:srgbClr>
                  </a:solidFill>
                </a:ln>
                <a:ea typeface="KoPub돋움체 Bold" panose="02020603020101020101" pitchFamily="18" charset="-127"/>
              </a:rPr>
              <a:t>USECASE DIAGRAM</a:t>
            </a:r>
            <a:endParaRPr kumimoji="1" lang="x-none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806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1F33388-BBE3-DAF4-72A8-5FF340F9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52" y="1485257"/>
            <a:ext cx="5647932" cy="37215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B274E2-0A0B-2DBC-30CB-32E77A48A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7" y="2761930"/>
            <a:ext cx="5216586" cy="333021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9A435D-09A7-D57D-A772-E72A9ED7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29" y="2612026"/>
            <a:ext cx="5363139" cy="296480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6E1F2C-8A6C-BDBB-03CF-A99F311FA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54" y="1724714"/>
            <a:ext cx="5371204" cy="324264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D678F9-7C71-7289-DC12-0264B4220313}"/>
              </a:ext>
            </a:extLst>
          </p:cNvPr>
          <p:cNvGrpSpPr/>
          <p:nvPr/>
        </p:nvGrpSpPr>
        <p:grpSpPr>
          <a:xfrm>
            <a:off x="5019456" y="1875167"/>
            <a:ext cx="2287090" cy="665369"/>
            <a:chOff x="761908" y="3542081"/>
            <a:chExt cx="2287090" cy="66536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2DBCE72-DA0C-B4EA-E64E-9983E5B46DD6}"/>
                </a:ext>
              </a:extLst>
            </p:cNvPr>
            <p:cNvCxnSpPr>
              <a:cxnSpLocks/>
            </p:cNvCxnSpPr>
            <p:nvPr/>
          </p:nvCxnSpPr>
          <p:spPr>
            <a:xfrm>
              <a:off x="2374084" y="3543050"/>
              <a:ext cx="674914" cy="6644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2824870-CABA-8ACC-D6FA-67B497093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908" y="3542081"/>
              <a:ext cx="1613057" cy="2571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15BF51-A743-2990-EF21-952C9D633321}"/>
              </a:ext>
            </a:extLst>
          </p:cNvPr>
          <p:cNvCxnSpPr>
            <a:cxnSpLocks/>
          </p:cNvCxnSpPr>
          <p:nvPr/>
        </p:nvCxnSpPr>
        <p:spPr>
          <a:xfrm flipV="1">
            <a:off x="5160046" y="1728305"/>
            <a:ext cx="4766041" cy="23661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392F92-D5A6-83D9-DBFC-35C4900AA58F}"/>
              </a:ext>
            </a:extLst>
          </p:cNvPr>
          <p:cNvSpPr txBox="1"/>
          <p:nvPr/>
        </p:nvSpPr>
        <p:spPr>
          <a:xfrm>
            <a:off x="250767" y="157951"/>
            <a:ext cx="373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ANALYSIS_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화면 기능 분석</a:t>
            </a:r>
          </a:p>
        </p:txBody>
      </p:sp>
    </p:spTree>
    <p:extLst>
      <p:ext uri="{BB962C8B-B14F-4D97-AF65-F5344CB8AC3E}">
        <p14:creationId xmlns:p14="http://schemas.microsoft.com/office/powerpoint/2010/main" val="308582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723DD2-AB11-4CC0-9BD3-AA12A0BA16C3}"/>
              </a:ext>
            </a:extLst>
          </p:cNvPr>
          <p:cNvSpPr txBox="1"/>
          <p:nvPr/>
        </p:nvSpPr>
        <p:spPr>
          <a:xfrm>
            <a:off x="864685" y="437110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4400" b="1" dirty="0">
                <a:latin typeface="+mj-ea"/>
                <a:ea typeface="+mj-ea"/>
              </a:rPr>
              <a:t>INDEX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6B504-1351-4F61-81E1-D4D29901F9F2}"/>
              </a:ext>
            </a:extLst>
          </p:cNvPr>
          <p:cNvSpPr txBox="1"/>
          <p:nvPr/>
        </p:nvSpPr>
        <p:spPr>
          <a:xfrm>
            <a:off x="9208595" y="1596929"/>
            <a:ext cx="1845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48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BCEDF-8937-418E-B6C8-C6DDB43B831E}"/>
              </a:ext>
            </a:extLst>
          </p:cNvPr>
          <p:cNvSpPr txBox="1"/>
          <p:nvPr/>
        </p:nvSpPr>
        <p:spPr>
          <a:xfrm>
            <a:off x="9233762" y="2623619"/>
            <a:ext cx="1817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PLAN</a:t>
            </a:r>
            <a:endParaRPr lang="ko-KR" altLang="en-US" sz="48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264B8-BCC8-48CE-A3C7-54935E4C55F8}"/>
              </a:ext>
            </a:extLst>
          </p:cNvPr>
          <p:cNvSpPr txBox="1"/>
          <p:nvPr/>
        </p:nvSpPr>
        <p:spPr>
          <a:xfrm>
            <a:off x="8665135" y="3743672"/>
            <a:ext cx="2448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DESIGN</a:t>
            </a:r>
            <a:endParaRPr lang="ko-KR" altLang="en-US" sz="48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67AC67E-04CC-45B1-BD01-645E7C4FFD68}"/>
              </a:ext>
            </a:extLst>
          </p:cNvPr>
          <p:cNvCxnSpPr>
            <a:cxnSpLocks/>
          </p:cNvCxnSpPr>
          <p:nvPr/>
        </p:nvCxnSpPr>
        <p:spPr>
          <a:xfrm flipH="1">
            <a:off x="939567" y="1112469"/>
            <a:ext cx="1018423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ACAC52-932D-3DA8-5813-5556872D517A}"/>
              </a:ext>
            </a:extLst>
          </p:cNvPr>
          <p:cNvSpPr txBox="1"/>
          <p:nvPr/>
        </p:nvSpPr>
        <p:spPr>
          <a:xfrm>
            <a:off x="7776622" y="4914534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FUNCTION</a:t>
            </a:r>
            <a:endParaRPr lang="ko-KR" altLang="en-US" sz="48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146C9-2BF7-B694-F66C-1B2113A2850E}"/>
              </a:ext>
            </a:extLst>
          </p:cNvPr>
          <p:cNvSpPr txBox="1"/>
          <p:nvPr/>
        </p:nvSpPr>
        <p:spPr>
          <a:xfrm>
            <a:off x="6996446" y="201675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개발 목적 및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69E6C-0185-FA50-DF03-478042D6A886}"/>
              </a:ext>
            </a:extLst>
          </p:cNvPr>
          <p:cNvSpPr txBox="1"/>
          <p:nvPr/>
        </p:nvSpPr>
        <p:spPr>
          <a:xfrm>
            <a:off x="6622988" y="293507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프로젝트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31214-7361-C574-BC94-EFB8DA53F562}"/>
              </a:ext>
            </a:extLst>
          </p:cNvPr>
          <p:cNvSpPr txBox="1"/>
          <p:nvPr/>
        </p:nvSpPr>
        <p:spPr>
          <a:xfrm>
            <a:off x="5194424" y="402483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프로젝트 설계 및 역할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BFEE82-7D80-890B-4DD9-341781E40B25}"/>
              </a:ext>
            </a:extLst>
          </p:cNvPr>
          <p:cNvSpPr txBox="1"/>
          <p:nvPr/>
        </p:nvSpPr>
        <p:spPr>
          <a:xfrm>
            <a:off x="4065576" y="5184157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주요 기능 </a:t>
            </a:r>
            <a:r>
              <a:rPr lang="en-US" altLang="ko-KR" b="1" i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b="1" i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주요 화면 내용 설명</a:t>
            </a:r>
          </a:p>
        </p:txBody>
      </p:sp>
    </p:spTree>
    <p:extLst>
      <p:ext uri="{BB962C8B-B14F-4D97-AF65-F5344CB8AC3E}">
        <p14:creationId xmlns:p14="http://schemas.microsoft.com/office/powerpoint/2010/main" val="1341621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B8BF9-0E46-4E68-93A0-0CCF62F9F7E8}"/>
              </a:ext>
            </a:extLst>
          </p:cNvPr>
          <p:cNvSpPr txBox="1"/>
          <p:nvPr/>
        </p:nvSpPr>
        <p:spPr>
          <a:xfrm>
            <a:off x="2747167" y="2321005"/>
            <a:ext cx="66976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DESIGN</a:t>
            </a:r>
            <a:endParaRPr lang="ko-KR" altLang="en-US" sz="13800" b="1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51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465E4DD-6B4F-B82E-ABF8-825DD656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24" y="1097359"/>
            <a:ext cx="7548050" cy="5503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76D60E-13B7-7CD9-7701-AA0C8751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9" y="1712727"/>
            <a:ext cx="5957729" cy="422005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78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DESIGN_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화면 설계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(FIGMA)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296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711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DESIGN_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테이블 설계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(ERD)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5" y="1352550"/>
            <a:ext cx="8685031" cy="501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9039496" y="975360"/>
          <a:ext cx="2946943" cy="54515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4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구성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8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5050"/>
                          </a:solidFill>
                          <a:latin typeface="+mn-ea"/>
                          <a:ea typeface="+mn-ea"/>
                        </a:rPr>
                        <a:t>테이블 수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5050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1200" b="1" dirty="0">
                          <a:solidFill>
                            <a:srgbClr val="FF5050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51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주요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회원정보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쿠폰관리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후기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후기이미지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배송지목록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구매정보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228600" indent="-22860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주문상세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상품정보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상품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상품상세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상품재고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상품사진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4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브랜드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브랜드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브랜드상세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브랜드 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공통 코드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좋아요내역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399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B8BF9-0E46-4E68-93A0-0CCF62F9F7E8}"/>
              </a:ext>
            </a:extLst>
          </p:cNvPr>
          <p:cNvSpPr txBox="1"/>
          <p:nvPr/>
        </p:nvSpPr>
        <p:spPr>
          <a:xfrm>
            <a:off x="1439116" y="2321005"/>
            <a:ext cx="931376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FUNCTION</a:t>
            </a:r>
            <a:endParaRPr lang="ko-KR" altLang="en-US" sz="13800" b="1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65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D9FDFA1-B921-B0D4-9BC6-3C791530C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t="2635" r="5335" b="4385"/>
          <a:stretch/>
        </p:blipFill>
        <p:spPr>
          <a:xfrm>
            <a:off x="350355" y="1121233"/>
            <a:ext cx="4254896" cy="538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4921703" y="2872394"/>
            <a:ext cx="6860231" cy="3764083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422400" y="5646359"/>
            <a:ext cx="2061029" cy="531875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573" y="3322649"/>
            <a:ext cx="2617843" cy="31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꺾인 연결선 3"/>
          <p:cNvCxnSpPr>
            <a:stCxn id="10" idx="3"/>
            <a:endCxn id="15" idx="1"/>
          </p:cNvCxnSpPr>
          <p:nvPr/>
        </p:nvCxnSpPr>
        <p:spPr>
          <a:xfrm flipV="1">
            <a:off x="3483429" y="4754436"/>
            <a:ext cx="1438274" cy="1157861"/>
          </a:xfrm>
          <a:prstGeom prst="bentConnector3">
            <a:avLst>
              <a:gd name="adj1" fmla="val 50000"/>
            </a:avLst>
          </a:prstGeom>
          <a:ln w="38100">
            <a:solidFill>
              <a:srgbClr val="FE4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68" y="3322649"/>
            <a:ext cx="2597783" cy="30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578" y="3322649"/>
            <a:ext cx="2518917" cy="304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531505" y="295331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카카오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751644" y="295331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 err="1"/>
              <a:t>네이버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956972" y="295331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 err="1"/>
              <a:t>구글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049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로그인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5491" y="3922352"/>
            <a:ext cx="3562189" cy="453636"/>
          </a:xfrm>
          <a:prstGeom prst="rect">
            <a:avLst/>
          </a:prstGeom>
          <a:solidFill>
            <a:srgbClr val="FE4F00">
              <a:alpha val="6000"/>
            </a:srgbClr>
          </a:solidFill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CBF7429-53F4-440B-C686-256FAE0398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1841" r="1492" b="2465"/>
          <a:stretch/>
        </p:blipFill>
        <p:spPr>
          <a:xfrm>
            <a:off x="6603403" y="844645"/>
            <a:ext cx="3340357" cy="172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6447970" y="757561"/>
            <a:ext cx="3628573" cy="1882041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꺾인 연결선 24"/>
          <p:cNvCxnSpPr>
            <a:stCxn id="18" idx="3"/>
            <a:endCxn id="24" idx="1"/>
          </p:cNvCxnSpPr>
          <p:nvPr/>
        </p:nvCxnSpPr>
        <p:spPr>
          <a:xfrm flipV="1">
            <a:off x="4297680" y="1698582"/>
            <a:ext cx="2150290" cy="2450588"/>
          </a:xfrm>
          <a:prstGeom prst="bentConnector3">
            <a:avLst>
              <a:gd name="adj1" fmla="val 22536"/>
            </a:avLst>
          </a:prstGeom>
          <a:ln w="38100">
            <a:solidFill>
              <a:srgbClr val="FE4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08912" y="1785258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로그인 실패 시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모달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50438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241143" y="2829920"/>
            <a:ext cx="5464591" cy="2772595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01DCF89-34AC-C83C-1364-6F93E48E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4" y="1613055"/>
            <a:ext cx="5306555" cy="3989460"/>
          </a:xfrm>
          <a:prstGeom prst="rect">
            <a:avLst/>
          </a:prstGeom>
          <a:ln>
            <a:solidFill>
              <a:srgbClr val="3E3E3E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6A316F-3B5E-2D21-6ABB-C30C1E83C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2177" r="27575" b="7075"/>
          <a:stretch/>
        </p:blipFill>
        <p:spPr>
          <a:xfrm>
            <a:off x="6808715" y="3797044"/>
            <a:ext cx="4559875" cy="12036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12343" y="3303020"/>
            <a:ext cx="972457" cy="531875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3"/>
            <a:endCxn id="7" idx="1"/>
          </p:cNvCxnSpPr>
          <p:nvPr/>
        </p:nvCxnSpPr>
        <p:spPr>
          <a:xfrm>
            <a:off x="5384800" y="3568958"/>
            <a:ext cx="856343" cy="647260"/>
          </a:xfrm>
          <a:prstGeom prst="bentConnector3">
            <a:avLst>
              <a:gd name="adj1" fmla="val 50000"/>
            </a:avLst>
          </a:prstGeom>
          <a:ln w="38100">
            <a:solidFill>
              <a:srgbClr val="FE4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08715" y="302567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 인증번호 전송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46381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37877" y="1241033"/>
            <a:ext cx="6303769" cy="2565106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542006" y="4196097"/>
            <a:ext cx="6299640" cy="1739703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53B6681-0A85-174B-CC37-3EF5B29E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7" y="804170"/>
            <a:ext cx="4571503" cy="5893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483522E-654A-14D9-2950-50A9AD87EA64}"/>
              </a:ext>
            </a:extLst>
          </p:cNvPr>
          <p:cNvSpPr/>
          <p:nvPr/>
        </p:nvSpPr>
        <p:spPr>
          <a:xfrm>
            <a:off x="937462" y="2376716"/>
            <a:ext cx="1933049" cy="301216"/>
          </a:xfrm>
          <a:prstGeom prst="rect">
            <a:avLst/>
          </a:prstGeom>
          <a:noFill/>
          <a:ln w="4445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B7F0C4-7744-70DB-9FD0-66962EDB63CF}"/>
              </a:ext>
            </a:extLst>
          </p:cNvPr>
          <p:cNvSpPr/>
          <p:nvPr/>
        </p:nvSpPr>
        <p:spPr>
          <a:xfrm>
            <a:off x="927080" y="6478195"/>
            <a:ext cx="399331" cy="175028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6F652AE-C26F-2884-88DE-04AA82758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4271" r="3760" b="3362"/>
          <a:stretch/>
        </p:blipFill>
        <p:spPr>
          <a:xfrm>
            <a:off x="5680290" y="4282747"/>
            <a:ext cx="2108013" cy="15968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꺾인 연결선 3">
            <a:extLst>
              <a:ext uri="{FF2B5EF4-FFF2-40B4-BE49-F238E27FC236}">
                <a16:creationId xmlns:a16="http://schemas.microsoft.com/office/drawing/2014/main" id="{F474776C-8B43-20DF-8100-3D1F6D8B327D}"/>
              </a:ext>
            </a:extLst>
          </p:cNvPr>
          <p:cNvCxnSpPr>
            <a:cxnSpLocks/>
            <a:stCxn id="18" idx="3"/>
            <a:endCxn id="17" idx="2"/>
          </p:cNvCxnSpPr>
          <p:nvPr/>
        </p:nvCxnSpPr>
        <p:spPr>
          <a:xfrm flipV="1">
            <a:off x="1326411" y="5935800"/>
            <a:ext cx="7365415" cy="629909"/>
          </a:xfrm>
          <a:prstGeom prst="bentConnector2">
            <a:avLst/>
          </a:prstGeom>
          <a:ln w="38100">
            <a:solidFill>
              <a:srgbClr val="FE4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727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회원정보수정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289" y="1327955"/>
            <a:ext cx="3244635" cy="2368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9110681" y="1702285"/>
            <a:ext cx="267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현재 비밀번호</a:t>
            </a:r>
            <a:r>
              <a:rPr lang="en-US" altLang="ko-KR" sz="1200" dirty="0"/>
              <a:t>, </a:t>
            </a:r>
            <a:r>
              <a:rPr lang="ko-KR" altLang="en-US" sz="1200" dirty="0"/>
              <a:t>신규 비밀번호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/>
              <a:t>입력 완료 시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수정</a:t>
            </a:r>
            <a:r>
              <a:rPr lang="en-US" altLang="ko-KR" sz="1200" b="1" dirty="0"/>
              <a:t>] </a:t>
            </a:r>
            <a:r>
              <a:rPr lang="ko-KR" altLang="en-US" sz="1200" dirty="0"/>
              <a:t>버튼 활성화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8005781" y="4640351"/>
            <a:ext cx="362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회원 탈퇴 클릭 시 탈퇴 여부 재 확인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9024956" y="1327955"/>
            <a:ext cx="19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비밀번호 수정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7948631" y="4282747"/>
            <a:ext cx="255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회원탈퇴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Confirm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5" idx="3"/>
            <a:endCxn id="19" idx="1"/>
          </p:cNvCxnSpPr>
          <p:nvPr/>
        </p:nvCxnSpPr>
        <p:spPr>
          <a:xfrm flipV="1">
            <a:off x="2870511" y="2523586"/>
            <a:ext cx="2667366" cy="3738"/>
          </a:xfrm>
          <a:prstGeom prst="straightConnector1">
            <a:avLst/>
          </a:prstGeom>
          <a:ln w="38100">
            <a:solidFill>
              <a:srgbClr val="E55D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63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 err="1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메인화면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(1)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9E4236-576B-333C-D035-F584A028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89" y="2254936"/>
            <a:ext cx="7414011" cy="4453144"/>
          </a:xfrm>
          <a:prstGeom prst="rect">
            <a:avLst/>
          </a:prstGeom>
          <a:ln>
            <a:solidFill>
              <a:srgbClr val="3E3E3E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6BE144-BEAE-9BC7-6CDF-391BBF68F4F8}"/>
              </a:ext>
            </a:extLst>
          </p:cNvPr>
          <p:cNvSpPr/>
          <p:nvPr/>
        </p:nvSpPr>
        <p:spPr>
          <a:xfrm>
            <a:off x="3327812" y="1001467"/>
            <a:ext cx="2768188" cy="695195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FC9DE5-99CE-266E-474A-6351273769CB}"/>
              </a:ext>
            </a:extLst>
          </p:cNvPr>
          <p:cNvSpPr/>
          <p:nvPr/>
        </p:nvSpPr>
        <p:spPr>
          <a:xfrm rot="16200000">
            <a:off x="3802520" y="2140627"/>
            <a:ext cx="278725" cy="719915"/>
          </a:xfrm>
          <a:prstGeom prst="rect">
            <a:avLst/>
          </a:prstGeom>
          <a:noFill/>
          <a:ln w="28575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F97E4-0AC9-1344-8463-0BA0E28F802E}"/>
              </a:ext>
            </a:extLst>
          </p:cNvPr>
          <p:cNvSpPr txBox="1"/>
          <p:nvPr/>
        </p:nvSpPr>
        <p:spPr>
          <a:xfrm>
            <a:off x="3309113" y="1029302"/>
            <a:ext cx="13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▶카테고리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1B0AC-13AC-3D81-7D47-19100C9C171E}"/>
              </a:ext>
            </a:extLst>
          </p:cNvPr>
          <p:cNvSpPr txBox="1"/>
          <p:nvPr/>
        </p:nvSpPr>
        <p:spPr>
          <a:xfrm>
            <a:off x="3465109" y="1366419"/>
            <a:ext cx="229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 카테고리 페이지로 이동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740A843-00EF-7E3D-013C-D022AB3A3A18}"/>
              </a:ext>
            </a:extLst>
          </p:cNvPr>
          <p:cNvCxnSpPr>
            <a:cxnSpLocks/>
          </p:cNvCxnSpPr>
          <p:nvPr/>
        </p:nvCxnSpPr>
        <p:spPr>
          <a:xfrm flipV="1">
            <a:off x="4011826" y="1696662"/>
            <a:ext cx="0" cy="664559"/>
          </a:xfrm>
          <a:prstGeom prst="straightConnector1">
            <a:avLst/>
          </a:prstGeom>
          <a:ln w="3810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7639AF-368A-9982-5BD3-F2A8BC8B40D0}"/>
              </a:ext>
            </a:extLst>
          </p:cNvPr>
          <p:cNvSpPr/>
          <p:nvPr/>
        </p:nvSpPr>
        <p:spPr>
          <a:xfrm>
            <a:off x="8467849" y="793991"/>
            <a:ext cx="3242706" cy="1377707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E76BC9-FEDA-D37D-5733-101B64A110A8}"/>
              </a:ext>
            </a:extLst>
          </p:cNvPr>
          <p:cNvSpPr/>
          <p:nvPr/>
        </p:nvSpPr>
        <p:spPr>
          <a:xfrm rot="16200000">
            <a:off x="8942557" y="2147160"/>
            <a:ext cx="278725" cy="719915"/>
          </a:xfrm>
          <a:prstGeom prst="rect">
            <a:avLst/>
          </a:prstGeom>
          <a:noFill/>
          <a:ln w="28575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C91940-3B3F-9B03-78D5-CDD95407725B}"/>
              </a:ext>
            </a:extLst>
          </p:cNvPr>
          <p:cNvSpPr txBox="1"/>
          <p:nvPr/>
        </p:nvSpPr>
        <p:spPr>
          <a:xfrm>
            <a:off x="8449150" y="828015"/>
            <a:ext cx="21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▶로그인 여부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766340-1B87-EDA6-78E4-39CC3449705A}"/>
              </a:ext>
            </a:extLst>
          </p:cNvPr>
          <p:cNvSpPr txBox="1"/>
          <p:nvPr/>
        </p:nvSpPr>
        <p:spPr>
          <a:xfrm>
            <a:off x="8563582" y="1165132"/>
            <a:ext cx="32365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 </a:t>
            </a:r>
            <a:r>
              <a:rPr lang="ko-KR" altLang="en-US" sz="1200"/>
              <a:t>로그인 여부에 </a:t>
            </a:r>
            <a:r>
              <a:rPr lang="ko-KR" altLang="en-US" sz="1200" dirty="0"/>
              <a:t>따라 명칭 변경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로그인 </a:t>
            </a:r>
            <a:r>
              <a:rPr lang="en-US" altLang="ko-KR" sz="1200" dirty="0"/>
              <a:t>:</a:t>
            </a:r>
            <a:r>
              <a:rPr lang="ko-KR" altLang="en-US" sz="1200" dirty="0"/>
              <a:t> 로그인 페이지 이동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로그아웃</a:t>
            </a:r>
            <a:r>
              <a:rPr lang="en-US" altLang="ko-KR" sz="1200" dirty="0"/>
              <a:t> : 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</a:t>
            </a:r>
            <a:r>
              <a:rPr lang="ko-KR" altLang="en-US" sz="1200" dirty="0"/>
              <a:t>서버 세션 값 제거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C3160D7-911C-ECAC-B7C0-502D25111A8D}"/>
              </a:ext>
            </a:extLst>
          </p:cNvPr>
          <p:cNvCxnSpPr>
            <a:cxnSpLocks/>
          </p:cNvCxnSpPr>
          <p:nvPr/>
        </p:nvCxnSpPr>
        <p:spPr>
          <a:xfrm flipV="1">
            <a:off x="9151863" y="2171698"/>
            <a:ext cx="0" cy="196056"/>
          </a:xfrm>
          <a:prstGeom prst="straightConnector1">
            <a:avLst/>
          </a:prstGeom>
          <a:ln w="3810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A1BB51-AB6E-B1DF-A7FE-600E49674A43}"/>
              </a:ext>
            </a:extLst>
          </p:cNvPr>
          <p:cNvSpPr/>
          <p:nvPr/>
        </p:nvSpPr>
        <p:spPr>
          <a:xfrm>
            <a:off x="182098" y="2097574"/>
            <a:ext cx="2118377" cy="824582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7E3838-3FCB-FCEE-66BD-D02EFBA4441E}"/>
              </a:ext>
            </a:extLst>
          </p:cNvPr>
          <p:cNvSpPr/>
          <p:nvPr/>
        </p:nvSpPr>
        <p:spPr>
          <a:xfrm rot="16200000">
            <a:off x="2943596" y="2147160"/>
            <a:ext cx="278725" cy="719915"/>
          </a:xfrm>
          <a:prstGeom prst="rect">
            <a:avLst/>
          </a:prstGeom>
          <a:noFill/>
          <a:ln w="28575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60F67E-6C25-A1D9-FD20-37F9E8A09DD3}"/>
              </a:ext>
            </a:extLst>
          </p:cNvPr>
          <p:cNvSpPr txBox="1"/>
          <p:nvPr/>
        </p:nvSpPr>
        <p:spPr>
          <a:xfrm>
            <a:off x="164310" y="2131199"/>
            <a:ext cx="13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▶로고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2CFDEE-0ACD-EC47-F419-9C9DE276E3C2}"/>
              </a:ext>
            </a:extLst>
          </p:cNvPr>
          <p:cNvSpPr txBox="1"/>
          <p:nvPr/>
        </p:nvSpPr>
        <p:spPr>
          <a:xfrm>
            <a:off x="164310" y="2507980"/>
            <a:ext cx="229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메인 페이지로 이동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05E70FB-1777-98B5-299B-7C44C9FDCDEC}"/>
              </a:ext>
            </a:extLst>
          </p:cNvPr>
          <p:cNvCxnSpPr>
            <a:cxnSpLocks/>
            <a:stCxn id="42" idx="0"/>
            <a:endCxn id="41" idx="3"/>
          </p:cNvCxnSpPr>
          <p:nvPr/>
        </p:nvCxnSpPr>
        <p:spPr>
          <a:xfrm flipH="1">
            <a:off x="2300475" y="2507117"/>
            <a:ext cx="422526" cy="2748"/>
          </a:xfrm>
          <a:prstGeom prst="straightConnector1">
            <a:avLst/>
          </a:prstGeom>
          <a:ln w="3810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344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63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 err="1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메인화면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(2)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9E4236-576B-333C-D035-F584A028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34" y="1975536"/>
            <a:ext cx="7736784" cy="4647014"/>
          </a:xfrm>
          <a:prstGeom prst="rect">
            <a:avLst/>
          </a:prstGeom>
          <a:ln>
            <a:solidFill>
              <a:srgbClr val="3E3E3E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6BE144-BEAE-9BC7-6CDF-391BBF68F4F8}"/>
              </a:ext>
            </a:extLst>
          </p:cNvPr>
          <p:cNvSpPr/>
          <p:nvPr/>
        </p:nvSpPr>
        <p:spPr>
          <a:xfrm>
            <a:off x="3193231" y="1001467"/>
            <a:ext cx="2102872" cy="695195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FC9DE5-99CE-266E-474A-6351273769CB}"/>
              </a:ext>
            </a:extLst>
          </p:cNvPr>
          <p:cNvSpPr/>
          <p:nvPr/>
        </p:nvSpPr>
        <p:spPr>
          <a:xfrm rot="16200000">
            <a:off x="3667939" y="1873927"/>
            <a:ext cx="278725" cy="719915"/>
          </a:xfrm>
          <a:prstGeom prst="rect">
            <a:avLst/>
          </a:prstGeom>
          <a:noFill/>
          <a:ln w="28575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F97E4-0AC9-1344-8463-0BA0E28F802E}"/>
              </a:ext>
            </a:extLst>
          </p:cNvPr>
          <p:cNvSpPr txBox="1"/>
          <p:nvPr/>
        </p:nvSpPr>
        <p:spPr>
          <a:xfrm>
            <a:off x="3174532" y="1029302"/>
            <a:ext cx="13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▶브랜드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1B0AC-13AC-3D81-7D47-19100C9C171E}"/>
              </a:ext>
            </a:extLst>
          </p:cNvPr>
          <p:cNvSpPr txBox="1"/>
          <p:nvPr/>
        </p:nvSpPr>
        <p:spPr>
          <a:xfrm>
            <a:off x="3330528" y="1366419"/>
            <a:ext cx="2291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 브랜드 페이지로 이동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740A843-00EF-7E3D-013C-D022AB3A3A18}"/>
              </a:ext>
            </a:extLst>
          </p:cNvPr>
          <p:cNvCxnSpPr>
            <a:cxnSpLocks/>
          </p:cNvCxnSpPr>
          <p:nvPr/>
        </p:nvCxnSpPr>
        <p:spPr>
          <a:xfrm flipV="1">
            <a:off x="3877245" y="1696664"/>
            <a:ext cx="0" cy="397857"/>
          </a:xfrm>
          <a:prstGeom prst="straightConnector1">
            <a:avLst/>
          </a:prstGeom>
          <a:ln w="3810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7639AF-368A-9982-5BD3-F2A8BC8B40D0}"/>
              </a:ext>
            </a:extLst>
          </p:cNvPr>
          <p:cNvSpPr/>
          <p:nvPr/>
        </p:nvSpPr>
        <p:spPr>
          <a:xfrm>
            <a:off x="6993581" y="793992"/>
            <a:ext cx="3699164" cy="1105514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E76BC9-FEDA-D37D-5733-101B64A110A8}"/>
              </a:ext>
            </a:extLst>
          </p:cNvPr>
          <p:cNvSpPr/>
          <p:nvPr/>
        </p:nvSpPr>
        <p:spPr>
          <a:xfrm rot="16200000">
            <a:off x="8701872" y="2034528"/>
            <a:ext cx="272192" cy="405245"/>
          </a:xfrm>
          <a:prstGeom prst="rect">
            <a:avLst/>
          </a:prstGeom>
          <a:noFill/>
          <a:ln w="28575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C91940-3B3F-9B03-78D5-CDD95407725B}"/>
              </a:ext>
            </a:extLst>
          </p:cNvPr>
          <p:cNvSpPr txBox="1"/>
          <p:nvPr/>
        </p:nvSpPr>
        <p:spPr>
          <a:xfrm>
            <a:off x="6974144" y="828015"/>
            <a:ext cx="21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▶마이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766340-1B87-EDA6-78E4-39CC3449705A}"/>
              </a:ext>
            </a:extLst>
          </p:cNvPr>
          <p:cNvSpPr txBox="1"/>
          <p:nvPr/>
        </p:nvSpPr>
        <p:spPr>
          <a:xfrm>
            <a:off x="7088575" y="1165132"/>
            <a:ext cx="350026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 마이페이지로 이동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 아이디가 없을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modal</a:t>
            </a:r>
            <a:r>
              <a:rPr lang="ko-KR" altLang="en-US" sz="1200" dirty="0"/>
              <a:t> 창  </a:t>
            </a:r>
            <a:endParaRPr lang="en-US" altLang="ko-KR" sz="12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C3160D7-911C-ECAC-B7C0-502D25111A8D}"/>
              </a:ext>
            </a:extLst>
          </p:cNvPr>
          <p:cNvCxnSpPr>
            <a:cxnSpLocks/>
            <a:stCxn id="36" idx="3"/>
            <a:endCxn id="35" idx="2"/>
          </p:cNvCxnSpPr>
          <p:nvPr/>
        </p:nvCxnSpPr>
        <p:spPr>
          <a:xfrm flipV="1">
            <a:off x="8837969" y="1899506"/>
            <a:ext cx="5194" cy="201549"/>
          </a:xfrm>
          <a:prstGeom prst="straightConnector1">
            <a:avLst/>
          </a:prstGeom>
          <a:ln w="3810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02DE8E-F0D5-BDDC-495A-17E5ECB733C1}"/>
              </a:ext>
            </a:extLst>
          </p:cNvPr>
          <p:cNvSpPr/>
          <p:nvPr/>
        </p:nvSpPr>
        <p:spPr>
          <a:xfrm rot="16200000">
            <a:off x="9067564" y="2132547"/>
            <a:ext cx="257286" cy="208320"/>
          </a:xfrm>
          <a:prstGeom prst="rect">
            <a:avLst/>
          </a:prstGeom>
          <a:noFill/>
          <a:ln w="28575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544B1C-2D9D-1D37-29E4-4FEC5602754C}"/>
              </a:ext>
            </a:extLst>
          </p:cNvPr>
          <p:cNvSpPr/>
          <p:nvPr/>
        </p:nvSpPr>
        <p:spPr>
          <a:xfrm>
            <a:off x="9796323" y="3653056"/>
            <a:ext cx="1929741" cy="2523771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84B1149-D44D-C730-7E37-BF46A9F798C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300367" y="2236707"/>
            <a:ext cx="1460827" cy="1416349"/>
          </a:xfrm>
          <a:prstGeom prst="bentConnector2">
            <a:avLst/>
          </a:prstGeom>
          <a:ln w="3810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07684E-CEF9-DE10-B20A-BBCE6AE963BE}"/>
              </a:ext>
            </a:extLst>
          </p:cNvPr>
          <p:cNvSpPr txBox="1"/>
          <p:nvPr/>
        </p:nvSpPr>
        <p:spPr>
          <a:xfrm>
            <a:off x="9981900" y="3724478"/>
            <a:ext cx="156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▶장바구니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4B5EAC-A74F-9012-E22B-580FBB4A4E32}"/>
              </a:ext>
            </a:extLst>
          </p:cNvPr>
          <p:cNvSpPr txBox="1"/>
          <p:nvPr/>
        </p:nvSpPr>
        <p:spPr>
          <a:xfrm>
            <a:off x="9793993" y="4123021"/>
            <a:ext cx="1985823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 장바구니 이동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 장바구니 내역 조회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 아이디가 없을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로그인 </a:t>
            </a:r>
            <a:r>
              <a:rPr lang="en-US" altLang="ko-KR" sz="1200" dirty="0"/>
              <a:t>modal</a:t>
            </a:r>
            <a:r>
              <a:rPr lang="ko-KR" altLang="en-US" sz="1200" dirty="0"/>
              <a:t> 창 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30480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 err="1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메인화면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(3)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9E4236-576B-333C-D035-F584A028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4" y="1889173"/>
            <a:ext cx="6141535" cy="3688845"/>
          </a:xfrm>
          <a:prstGeom prst="rect">
            <a:avLst/>
          </a:prstGeom>
          <a:ln>
            <a:solidFill>
              <a:srgbClr val="3E3E3E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AD173E-EFCE-C057-5ADF-6843467DC54F}"/>
              </a:ext>
            </a:extLst>
          </p:cNvPr>
          <p:cNvSpPr/>
          <p:nvPr/>
        </p:nvSpPr>
        <p:spPr>
          <a:xfrm rot="16200000">
            <a:off x="1909081" y="962910"/>
            <a:ext cx="2611261" cy="5267325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B99BB-FC2E-C84A-E0CF-5FFF365C790F}"/>
              </a:ext>
            </a:extLst>
          </p:cNvPr>
          <p:cNvSpPr/>
          <p:nvPr/>
        </p:nvSpPr>
        <p:spPr>
          <a:xfrm>
            <a:off x="7124697" y="2760955"/>
            <a:ext cx="4486255" cy="1410332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182D33-F04A-26B1-1D32-6FF704FEE764}"/>
              </a:ext>
            </a:extLst>
          </p:cNvPr>
          <p:cNvSpPr txBox="1"/>
          <p:nvPr/>
        </p:nvSpPr>
        <p:spPr>
          <a:xfrm>
            <a:off x="7150096" y="2879670"/>
            <a:ext cx="243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▶메인 사진 슬라이드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E6FAE8-A29D-0A31-04CF-14F8536CA25F}"/>
              </a:ext>
            </a:extLst>
          </p:cNvPr>
          <p:cNvSpPr txBox="1"/>
          <p:nvPr/>
        </p:nvSpPr>
        <p:spPr>
          <a:xfrm>
            <a:off x="7248883" y="3267594"/>
            <a:ext cx="36604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부트스트랩 기능 사용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7</a:t>
            </a:r>
            <a:r>
              <a:rPr lang="ko-KR" altLang="en-US" sz="1200" dirty="0"/>
              <a:t>장의 사진 </a:t>
            </a:r>
            <a:r>
              <a:rPr lang="en-US" altLang="ko-KR" sz="1200" dirty="0"/>
              <a:t>1</a:t>
            </a:r>
            <a:r>
              <a:rPr lang="ko-KR" altLang="en-US" sz="1200" dirty="0"/>
              <a:t>초마다 슬라이드 기능</a:t>
            </a:r>
            <a:endParaRPr lang="en-US" altLang="ko-KR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491AE3-4147-0DBF-CBB4-E3EC535E010E}"/>
              </a:ext>
            </a:extLst>
          </p:cNvPr>
          <p:cNvCxnSpPr>
            <a:cxnSpLocks/>
          </p:cNvCxnSpPr>
          <p:nvPr/>
        </p:nvCxnSpPr>
        <p:spPr>
          <a:xfrm>
            <a:off x="5890823" y="3466121"/>
            <a:ext cx="1233874" cy="0"/>
          </a:xfrm>
          <a:prstGeom prst="straightConnector1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44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B8BF9-0E46-4E68-93A0-0CCF62F9F7E8}"/>
              </a:ext>
            </a:extLst>
          </p:cNvPr>
          <p:cNvSpPr txBox="1"/>
          <p:nvPr/>
        </p:nvSpPr>
        <p:spPr>
          <a:xfrm>
            <a:off x="3462747" y="2321005"/>
            <a:ext cx="5266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spc="60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GOAL</a:t>
            </a:r>
            <a:endParaRPr lang="ko-KR" altLang="en-US" sz="13800" b="1" spc="60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64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73BD6E-B30F-C4F8-2C91-E1447297ED56}"/>
              </a:ext>
            </a:extLst>
          </p:cNvPr>
          <p:cNvSpPr/>
          <p:nvPr/>
        </p:nvSpPr>
        <p:spPr>
          <a:xfrm>
            <a:off x="4535518" y="733882"/>
            <a:ext cx="1819255" cy="1055115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 err="1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메인화면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(4)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9E4236-576B-333C-D035-F584A028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4" y="2435273"/>
            <a:ext cx="6141535" cy="3688845"/>
          </a:xfrm>
          <a:prstGeom prst="rect">
            <a:avLst/>
          </a:prstGeom>
          <a:ln>
            <a:solidFill>
              <a:srgbClr val="3E3E3E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AD173E-EFCE-C057-5ADF-6843467DC54F}"/>
              </a:ext>
            </a:extLst>
          </p:cNvPr>
          <p:cNvSpPr/>
          <p:nvPr/>
        </p:nvSpPr>
        <p:spPr>
          <a:xfrm rot="16200000">
            <a:off x="2874259" y="3086983"/>
            <a:ext cx="591958" cy="5267325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CB99BB-FC2E-C84A-E0CF-5FFF365C790F}"/>
              </a:ext>
            </a:extLst>
          </p:cNvPr>
          <p:cNvSpPr/>
          <p:nvPr/>
        </p:nvSpPr>
        <p:spPr>
          <a:xfrm>
            <a:off x="6613545" y="1383285"/>
            <a:ext cx="4936001" cy="5414389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D4548F-602D-1DE8-93CE-09AFE912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175" y="1494634"/>
            <a:ext cx="4679233" cy="4202224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574A023-8971-306E-B76F-945595584C39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rot="5400000" flipH="1" flipV="1">
            <a:off x="4224799" y="3035921"/>
            <a:ext cx="1334187" cy="3443306"/>
          </a:xfrm>
          <a:prstGeom prst="bentConnector4">
            <a:avLst>
              <a:gd name="adj1" fmla="val 99949"/>
              <a:gd name="adj2" fmla="val 52085"/>
            </a:avLst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182D33-F04A-26B1-1D32-6FF704FEE764}"/>
              </a:ext>
            </a:extLst>
          </p:cNvPr>
          <p:cNvSpPr txBox="1"/>
          <p:nvPr/>
        </p:nvSpPr>
        <p:spPr>
          <a:xfrm>
            <a:off x="6790649" y="5817731"/>
            <a:ext cx="165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메거진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화면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E6FAE8-A29D-0A31-04CF-14F8536CA25F}"/>
              </a:ext>
            </a:extLst>
          </p:cNvPr>
          <p:cNvSpPr txBox="1"/>
          <p:nvPr/>
        </p:nvSpPr>
        <p:spPr>
          <a:xfrm>
            <a:off x="6790648" y="6124118"/>
            <a:ext cx="467923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메거진</a:t>
            </a:r>
            <a:r>
              <a:rPr lang="ko-KR" altLang="en-US" sz="1200" dirty="0"/>
              <a:t> 화면으로 이동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우측 상단의 공유하기 버튼 클릭 시 해당 페이지의 </a:t>
            </a:r>
            <a:r>
              <a:rPr lang="en-US" altLang="ko-KR" sz="1200" dirty="0"/>
              <a:t>URL </a:t>
            </a:r>
            <a:r>
              <a:rPr lang="ko-KR" altLang="en-US" sz="1200" dirty="0"/>
              <a:t>복사</a:t>
            </a:r>
            <a:endParaRPr lang="en-US" altLang="ko-KR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3CF912-7113-B088-CA5B-E3BE708BBD1C}"/>
              </a:ext>
            </a:extLst>
          </p:cNvPr>
          <p:cNvSpPr/>
          <p:nvPr/>
        </p:nvSpPr>
        <p:spPr>
          <a:xfrm rot="16200000">
            <a:off x="11079254" y="1653663"/>
            <a:ext cx="292891" cy="323848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95FC77A-40C5-A6A5-4BEB-B4E7676BE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606" y="880012"/>
            <a:ext cx="1597070" cy="741710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0D5E410-75D6-6ED8-C76E-D7A8E46D4745}"/>
              </a:ext>
            </a:extLst>
          </p:cNvPr>
          <p:cNvCxnSpPr>
            <a:cxnSpLocks/>
            <a:stCxn id="44" idx="3"/>
          </p:cNvCxnSpPr>
          <p:nvPr/>
        </p:nvCxnSpPr>
        <p:spPr>
          <a:xfrm rot="16200000" flipV="1">
            <a:off x="8525287" y="-1031271"/>
            <a:ext cx="476493" cy="4924334"/>
          </a:xfrm>
          <a:prstGeom prst="bentConnector2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36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 err="1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메인화면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(5)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450ABE-7DA7-0B99-AB12-9ADECE8F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3" y="1708579"/>
            <a:ext cx="6518037" cy="3579887"/>
          </a:xfrm>
          <a:prstGeom prst="rect">
            <a:avLst/>
          </a:prstGeom>
          <a:ln>
            <a:solidFill>
              <a:srgbClr val="3E3E3E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259739-5EFB-9EE3-EF9C-F477290D9736}"/>
              </a:ext>
            </a:extLst>
          </p:cNvPr>
          <p:cNvSpPr/>
          <p:nvPr/>
        </p:nvSpPr>
        <p:spPr>
          <a:xfrm>
            <a:off x="4929218" y="733882"/>
            <a:ext cx="1819255" cy="1055115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F15256-8AFF-8A81-4A63-C2BBE1B48207}"/>
              </a:ext>
            </a:extLst>
          </p:cNvPr>
          <p:cNvSpPr/>
          <p:nvPr/>
        </p:nvSpPr>
        <p:spPr>
          <a:xfrm rot="16200000">
            <a:off x="1883346" y="400905"/>
            <a:ext cx="2821538" cy="6289579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6B74D3-8BD1-E82A-B178-FC685C571294}"/>
              </a:ext>
            </a:extLst>
          </p:cNvPr>
          <p:cNvSpPr/>
          <p:nvPr/>
        </p:nvSpPr>
        <p:spPr>
          <a:xfrm>
            <a:off x="7007245" y="1383285"/>
            <a:ext cx="4936001" cy="5414389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216CB-A36C-1FF1-05EA-172D9E7D82E4}"/>
              </a:ext>
            </a:extLst>
          </p:cNvPr>
          <p:cNvSpPr txBox="1"/>
          <p:nvPr/>
        </p:nvSpPr>
        <p:spPr>
          <a:xfrm>
            <a:off x="7184349" y="5724212"/>
            <a:ext cx="165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메거진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화면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65EA26-BE0E-0D56-FC46-1179DD662EE5}"/>
              </a:ext>
            </a:extLst>
          </p:cNvPr>
          <p:cNvSpPr txBox="1"/>
          <p:nvPr/>
        </p:nvSpPr>
        <p:spPr>
          <a:xfrm>
            <a:off x="7184348" y="6030599"/>
            <a:ext cx="467923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메거진</a:t>
            </a:r>
            <a:r>
              <a:rPr lang="ko-KR" altLang="en-US" sz="1200" dirty="0"/>
              <a:t> 화면으로 이동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우측 상단의 공유하기 버튼 클릭 시 해당 페이지의 </a:t>
            </a:r>
            <a:r>
              <a:rPr lang="en-US" altLang="ko-KR" sz="1200" dirty="0"/>
              <a:t>URL </a:t>
            </a:r>
            <a:r>
              <a:rPr lang="ko-KR" altLang="en-US" sz="1200" dirty="0"/>
              <a:t>복사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313EBE-84B5-28C5-757A-251F5E0AB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306" y="880012"/>
            <a:ext cx="1597070" cy="74171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1360A87-3062-191D-BB51-EC05D7703884}"/>
              </a:ext>
            </a:extLst>
          </p:cNvPr>
          <p:cNvCxnSpPr>
            <a:cxnSpLocks/>
          </p:cNvCxnSpPr>
          <p:nvPr/>
        </p:nvCxnSpPr>
        <p:spPr>
          <a:xfrm>
            <a:off x="6438905" y="3814793"/>
            <a:ext cx="568340" cy="0"/>
          </a:xfrm>
          <a:prstGeom prst="straightConnector1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E780B1C-E8BA-9192-4C6B-D8A2B4EFD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348" y="1523880"/>
            <a:ext cx="4625404" cy="4043628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C5349F9-F24A-E613-FFFA-450A036AA7D2}"/>
              </a:ext>
            </a:extLst>
          </p:cNvPr>
          <p:cNvCxnSpPr>
            <a:cxnSpLocks/>
            <a:stCxn id="20" idx="3"/>
          </p:cNvCxnSpPr>
          <p:nvPr/>
        </p:nvCxnSpPr>
        <p:spPr>
          <a:xfrm rot="16200000" flipV="1">
            <a:off x="8982526" y="-991832"/>
            <a:ext cx="476491" cy="4924331"/>
          </a:xfrm>
          <a:prstGeom prst="bentConnector2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2E9EFF-754D-CEF8-7611-17199E1546BE}"/>
              </a:ext>
            </a:extLst>
          </p:cNvPr>
          <p:cNvSpPr/>
          <p:nvPr/>
        </p:nvSpPr>
        <p:spPr>
          <a:xfrm rot="16200000">
            <a:off x="11535566" y="1694025"/>
            <a:ext cx="294740" cy="323848"/>
          </a:xfrm>
          <a:prstGeom prst="rect">
            <a:avLst/>
          </a:prstGeom>
          <a:noFill/>
          <a:ln w="5715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51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3B2267-F065-6E28-3B76-9623310A13A1}"/>
              </a:ext>
            </a:extLst>
          </p:cNvPr>
          <p:cNvSpPr/>
          <p:nvPr/>
        </p:nvSpPr>
        <p:spPr>
          <a:xfrm>
            <a:off x="8621286" y="1366258"/>
            <a:ext cx="2890355" cy="966419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 err="1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메인화면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(6)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EAF13-4CB9-340B-91B0-A0104D9E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34" y="1059556"/>
            <a:ext cx="8111445" cy="4284859"/>
          </a:xfrm>
          <a:prstGeom prst="rect">
            <a:avLst/>
          </a:prstGeom>
          <a:ln>
            <a:solidFill>
              <a:srgbClr val="3E3E3E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8265462-67D0-5396-DFF3-38F5E36ABA35}"/>
              </a:ext>
            </a:extLst>
          </p:cNvPr>
          <p:cNvCxnSpPr>
            <a:cxnSpLocks/>
          </p:cNvCxnSpPr>
          <p:nvPr/>
        </p:nvCxnSpPr>
        <p:spPr>
          <a:xfrm>
            <a:off x="8216927" y="1851542"/>
            <a:ext cx="402580" cy="0"/>
          </a:xfrm>
          <a:prstGeom prst="straightConnector1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5DD696-BA34-EC18-850A-C4E95E2D18EF}"/>
              </a:ext>
            </a:extLst>
          </p:cNvPr>
          <p:cNvSpPr txBox="1"/>
          <p:nvPr/>
        </p:nvSpPr>
        <p:spPr>
          <a:xfrm>
            <a:off x="8621287" y="1471819"/>
            <a:ext cx="165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▶상품 페이지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5AABE-F81D-1CC8-ED77-AF5042592D0B}"/>
              </a:ext>
            </a:extLst>
          </p:cNvPr>
          <p:cNvSpPr txBox="1"/>
          <p:nvPr/>
        </p:nvSpPr>
        <p:spPr>
          <a:xfrm>
            <a:off x="8638206" y="1841151"/>
            <a:ext cx="287343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상품 상세 페이지 이동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D2CB1D-2EE0-B1D6-95C4-B4C7EA93792D}"/>
              </a:ext>
            </a:extLst>
          </p:cNvPr>
          <p:cNvSpPr/>
          <p:nvPr/>
        </p:nvSpPr>
        <p:spPr>
          <a:xfrm rot="16200000">
            <a:off x="5133284" y="1799340"/>
            <a:ext cx="3446464" cy="2653145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C26EEE-3033-7566-D948-B90304B4766E}"/>
              </a:ext>
            </a:extLst>
          </p:cNvPr>
          <p:cNvSpPr/>
          <p:nvPr/>
        </p:nvSpPr>
        <p:spPr>
          <a:xfrm rot="16200000">
            <a:off x="2675909" y="3984830"/>
            <a:ext cx="311726" cy="374076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5E322B-7BBD-350D-020C-16F97AA084C8}"/>
              </a:ext>
            </a:extLst>
          </p:cNvPr>
          <p:cNvSpPr/>
          <p:nvPr/>
        </p:nvSpPr>
        <p:spPr>
          <a:xfrm>
            <a:off x="2155171" y="5411790"/>
            <a:ext cx="3957746" cy="1288260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1DE8A-44B4-A55E-49B6-9C98DB8A245E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2831772" y="4327731"/>
            <a:ext cx="0" cy="1084058"/>
          </a:xfrm>
          <a:prstGeom prst="straightConnector1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650411-FAC2-0C33-B315-04044CEEF71B}"/>
              </a:ext>
            </a:extLst>
          </p:cNvPr>
          <p:cNvSpPr txBox="1"/>
          <p:nvPr/>
        </p:nvSpPr>
        <p:spPr>
          <a:xfrm>
            <a:off x="2155172" y="5517350"/>
            <a:ext cx="165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▶좋아요 기능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3199BE-8C55-B885-9A1E-4C4100DB818A}"/>
              </a:ext>
            </a:extLst>
          </p:cNvPr>
          <p:cNvSpPr txBox="1"/>
          <p:nvPr/>
        </p:nvSpPr>
        <p:spPr>
          <a:xfrm>
            <a:off x="2172090" y="5886682"/>
            <a:ext cx="3923909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 상품 좋아요 내역에 </a:t>
            </a:r>
            <a:r>
              <a:rPr lang="en-US" altLang="ko-KR" sz="1200" dirty="0"/>
              <a:t>insert &amp; delete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로그인한 사용자 정보가 없을 경우 로그인 </a:t>
            </a:r>
            <a:r>
              <a:rPr lang="en-US" altLang="ko-KR" sz="1200" dirty="0"/>
              <a:t>modal </a:t>
            </a:r>
            <a:r>
              <a:rPr lang="ko-KR" altLang="en-US" sz="1200" dirty="0"/>
              <a:t>창 </a:t>
            </a:r>
            <a:endParaRPr lang="en-US" altLang="ko-KR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9C0D79-B617-6F92-BC50-EC540C90E126}"/>
              </a:ext>
            </a:extLst>
          </p:cNvPr>
          <p:cNvSpPr/>
          <p:nvPr/>
        </p:nvSpPr>
        <p:spPr>
          <a:xfrm>
            <a:off x="6510634" y="5181680"/>
            <a:ext cx="3013561" cy="1530275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914B6F2-90B1-96C4-4730-6C3AC160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672" y="5222591"/>
            <a:ext cx="2514951" cy="1419423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7FC4B37-5E83-B058-E61B-8FE02D37E3F1}"/>
              </a:ext>
            </a:extLst>
          </p:cNvPr>
          <p:cNvCxnSpPr>
            <a:cxnSpLocks/>
          </p:cNvCxnSpPr>
          <p:nvPr/>
        </p:nvCxnSpPr>
        <p:spPr>
          <a:xfrm>
            <a:off x="6112917" y="6163932"/>
            <a:ext cx="402580" cy="0"/>
          </a:xfrm>
          <a:prstGeom prst="straightConnector1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636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 err="1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메인화면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(7)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F06E5-98B6-CD2A-BC9E-E1D67907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1" y="1412899"/>
            <a:ext cx="6478567" cy="4032201"/>
          </a:xfrm>
          <a:prstGeom prst="rect">
            <a:avLst/>
          </a:prstGeom>
          <a:ln>
            <a:solidFill>
              <a:srgbClr val="3E3E3E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A99949-7F16-4CEA-99FB-5105922698DC}"/>
              </a:ext>
            </a:extLst>
          </p:cNvPr>
          <p:cNvSpPr/>
          <p:nvPr/>
        </p:nvSpPr>
        <p:spPr>
          <a:xfrm rot="16200000">
            <a:off x="6667502" y="3042556"/>
            <a:ext cx="395515" cy="377373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12442F-66CA-ACCE-3D43-A4B02AD4C9AC}"/>
              </a:ext>
            </a:extLst>
          </p:cNvPr>
          <p:cNvSpPr/>
          <p:nvPr/>
        </p:nvSpPr>
        <p:spPr>
          <a:xfrm>
            <a:off x="7602189" y="2554514"/>
            <a:ext cx="3701342" cy="1019625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AE17AC7-653B-E677-554E-0EB4B1E7B854}"/>
              </a:ext>
            </a:extLst>
          </p:cNvPr>
          <p:cNvCxnSpPr>
            <a:cxnSpLocks/>
          </p:cNvCxnSpPr>
          <p:nvPr/>
        </p:nvCxnSpPr>
        <p:spPr>
          <a:xfrm>
            <a:off x="7084813" y="3201370"/>
            <a:ext cx="515537" cy="0"/>
          </a:xfrm>
          <a:prstGeom prst="straightConnector1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CA572C-1239-1591-AD0F-F4EE05996C89}"/>
              </a:ext>
            </a:extLst>
          </p:cNvPr>
          <p:cNvSpPr txBox="1"/>
          <p:nvPr/>
        </p:nvSpPr>
        <p:spPr>
          <a:xfrm>
            <a:off x="7602188" y="2643561"/>
            <a:ext cx="22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▶사진 슬라이드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333BE-5C9C-562B-F6CB-AB3F995A34B0}"/>
              </a:ext>
            </a:extLst>
          </p:cNvPr>
          <p:cNvSpPr txBox="1"/>
          <p:nvPr/>
        </p:nvSpPr>
        <p:spPr>
          <a:xfrm>
            <a:off x="7619108" y="3012893"/>
            <a:ext cx="355689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버튼 클릭 시</a:t>
            </a:r>
            <a:r>
              <a:rPr lang="en-US" altLang="ko-KR" sz="1200" dirty="0"/>
              <a:t>, 3</a:t>
            </a:r>
            <a:r>
              <a:rPr lang="ko-KR" altLang="en-US" sz="1200" dirty="0"/>
              <a:t>장씩 사진 슬라이드 기능</a:t>
            </a:r>
            <a:endParaRPr lang="en-US" altLang="ko-KR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5FEC8-011E-6AE0-4952-F572EC48591D}"/>
              </a:ext>
            </a:extLst>
          </p:cNvPr>
          <p:cNvSpPr/>
          <p:nvPr/>
        </p:nvSpPr>
        <p:spPr>
          <a:xfrm rot="16200000">
            <a:off x="3843130" y="3882408"/>
            <a:ext cx="433075" cy="2315879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A76A82-FF99-691A-1A61-0A858AEC275A}"/>
              </a:ext>
            </a:extLst>
          </p:cNvPr>
          <p:cNvSpPr/>
          <p:nvPr/>
        </p:nvSpPr>
        <p:spPr>
          <a:xfrm>
            <a:off x="7101732" y="4610036"/>
            <a:ext cx="3701342" cy="1023542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E18BDF-6D2C-7EEA-4647-DD8986644DC0}"/>
              </a:ext>
            </a:extLst>
          </p:cNvPr>
          <p:cNvCxnSpPr>
            <a:cxnSpLocks/>
          </p:cNvCxnSpPr>
          <p:nvPr/>
        </p:nvCxnSpPr>
        <p:spPr>
          <a:xfrm>
            <a:off x="5217607" y="5027591"/>
            <a:ext cx="1884125" cy="0"/>
          </a:xfrm>
          <a:prstGeom prst="straightConnector1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F28B0F-952A-8C15-2519-3893FE303E1D}"/>
              </a:ext>
            </a:extLst>
          </p:cNvPr>
          <p:cNvSpPr txBox="1"/>
          <p:nvPr/>
        </p:nvSpPr>
        <p:spPr>
          <a:xfrm>
            <a:off x="7084812" y="4699082"/>
            <a:ext cx="22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VIEWMORE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CCA089-EFA2-1625-34DB-E29974E8DB53}"/>
              </a:ext>
            </a:extLst>
          </p:cNvPr>
          <p:cNvSpPr txBox="1"/>
          <p:nvPr/>
        </p:nvSpPr>
        <p:spPr>
          <a:xfrm>
            <a:off x="7101732" y="5068414"/>
            <a:ext cx="355689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카테고리 페이지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38663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 err="1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메인화면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(8)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4E3AD8-61DE-C19E-4A1C-55981A0F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0" y="1313676"/>
            <a:ext cx="7304652" cy="3988094"/>
          </a:xfrm>
          <a:prstGeom prst="rect">
            <a:avLst/>
          </a:prstGeom>
          <a:ln>
            <a:solidFill>
              <a:srgbClr val="3E3E3E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2C6E77-DA1F-E9FE-AED6-CCC74960B20E}"/>
              </a:ext>
            </a:extLst>
          </p:cNvPr>
          <p:cNvSpPr/>
          <p:nvPr/>
        </p:nvSpPr>
        <p:spPr>
          <a:xfrm rot="16200000">
            <a:off x="2417469" y="-238649"/>
            <a:ext cx="3407656" cy="6997413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FA5C41-6739-9448-EACF-868799C96359}"/>
              </a:ext>
            </a:extLst>
          </p:cNvPr>
          <p:cNvSpPr/>
          <p:nvPr/>
        </p:nvSpPr>
        <p:spPr>
          <a:xfrm>
            <a:off x="8341865" y="2917228"/>
            <a:ext cx="3701342" cy="1373785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4782262-A723-B54B-993D-4A21D27C6B83}"/>
              </a:ext>
            </a:extLst>
          </p:cNvPr>
          <p:cNvCxnSpPr>
            <a:cxnSpLocks/>
          </p:cNvCxnSpPr>
          <p:nvPr/>
        </p:nvCxnSpPr>
        <p:spPr>
          <a:xfrm flipV="1">
            <a:off x="7782792" y="3482394"/>
            <a:ext cx="559072" cy="4505"/>
          </a:xfrm>
          <a:prstGeom prst="straightConnector1">
            <a:avLst/>
          </a:prstGeom>
          <a:ln w="57150">
            <a:solidFill>
              <a:srgbClr val="E5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3158E1-DBD0-3132-7A5F-7CC57EE2CE67}"/>
              </a:ext>
            </a:extLst>
          </p:cNvPr>
          <p:cNvSpPr txBox="1"/>
          <p:nvPr/>
        </p:nvSpPr>
        <p:spPr>
          <a:xfrm>
            <a:off x="8341864" y="2968616"/>
            <a:ext cx="22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▶후기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29286-44DF-D58F-472D-CE8CC5DD0896}"/>
              </a:ext>
            </a:extLst>
          </p:cNvPr>
          <p:cNvSpPr txBox="1"/>
          <p:nvPr/>
        </p:nvSpPr>
        <p:spPr>
          <a:xfrm>
            <a:off x="8414089" y="3305742"/>
            <a:ext cx="355689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등록된 상품 후기 중 </a:t>
            </a:r>
            <a:r>
              <a:rPr lang="ko-KR" altLang="en-US" sz="1200" dirty="0" err="1"/>
              <a:t>별점이</a:t>
            </a:r>
            <a:r>
              <a:rPr lang="ko-KR" altLang="en-US" sz="1200" dirty="0"/>
              <a:t> 높고</a:t>
            </a:r>
            <a:r>
              <a:rPr lang="en-US" altLang="ko-KR" sz="1200" dirty="0"/>
              <a:t>, </a:t>
            </a:r>
            <a:r>
              <a:rPr lang="ko-KR" altLang="en-US" sz="1200" dirty="0"/>
              <a:t>최신 날짜 리뷰 내용 조회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클릭</a:t>
            </a:r>
            <a:r>
              <a:rPr lang="en-US" altLang="ko-KR" sz="1200" dirty="0"/>
              <a:t> </a:t>
            </a:r>
            <a:r>
              <a:rPr lang="ko-KR" altLang="en-US" sz="1200" dirty="0"/>
              <a:t>시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리뷰의 상품 상세 페이지로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08940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3BF9661-6851-9E95-7BB9-5E63AA3A8D2C}"/>
              </a:ext>
            </a:extLst>
          </p:cNvPr>
          <p:cNvSpPr/>
          <p:nvPr/>
        </p:nvSpPr>
        <p:spPr>
          <a:xfrm>
            <a:off x="6200776" y="1455020"/>
            <a:ext cx="5619749" cy="2222770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21A214-CABA-B9BB-FA00-F0F720B7D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/>
          <a:stretch/>
        </p:blipFill>
        <p:spPr>
          <a:xfrm>
            <a:off x="201959" y="1361961"/>
            <a:ext cx="5895904" cy="4699389"/>
          </a:xfrm>
          <a:prstGeom prst="rect">
            <a:avLst/>
          </a:prstGeom>
          <a:ln>
            <a:solidFill>
              <a:srgbClr val="3E3E3E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F98BDD-DF59-8A2E-2FA8-F58AB8CC6DE5}"/>
              </a:ext>
            </a:extLst>
          </p:cNvPr>
          <p:cNvSpPr/>
          <p:nvPr/>
        </p:nvSpPr>
        <p:spPr>
          <a:xfrm rot="16200000">
            <a:off x="-213244" y="2095266"/>
            <a:ext cx="1720361" cy="947105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01CEDA-E287-59C7-4BBC-2FAD2D39B7B7}"/>
              </a:ext>
            </a:extLst>
          </p:cNvPr>
          <p:cNvSpPr/>
          <p:nvPr/>
        </p:nvSpPr>
        <p:spPr>
          <a:xfrm>
            <a:off x="6200774" y="4038451"/>
            <a:ext cx="5619751" cy="1819424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E163793-923E-EB7D-EB93-D1A5DB8F7A87}"/>
              </a:ext>
            </a:extLst>
          </p:cNvPr>
          <p:cNvSpPr/>
          <p:nvPr/>
        </p:nvSpPr>
        <p:spPr>
          <a:xfrm rot="16200000">
            <a:off x="1108004" y="4342160"/>
            <a:ext cx="1973887" cy="1464496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D73D37-3CC0-7E08-9DA0-0B2A7FA4EDB0}"/>
              </a:ext>
            </a:extLst>
          </p:cNvPr>
          <p:cNvSpPr txBox="1"/>
          <p:nvPr/>
        </p:nvSpPr>
        <p:spPr>
          <a:xfrm>
            <a:off x="6409090" y="4147217"/>
            <a:ext cx="19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상품 선택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8174618" y="1545842"/>
            <a:ext cx="19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카테고리 선택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8304287" y="1907449"/>
            <a:ext cx="3637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한 번에 한 카테고리만 선택 가능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카테고리 내의 세부분류 복수 선택 가능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다른 카테고리로 이동하거나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리셋 아이콘 클릭 시 체크 선택 초기화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C07F89D-11EE-37A2-EC19-614CB4E34CA2}"/>
              </a:ext>
            </a:extLst>
          </p:cNvPr>
          <p:cNvSpPr txBox="1"/>
          <p:nvPr/>
        </p:nvSpPr>
        <p:spPr>
          <a:xfrm>
            <a:off x="6504340" y="4516549"/>
            <a:ext cx="531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필터로 분류된 상품을 클릭하여 해당 상품의 상세페이지로 이동 가능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로그인 시 하트 아이콘을 눌러 좋아요 등록 가능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F7D4ED52-3E22-AB61-09FF-CD572501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78" y="1538845"/>
            <a:ext cx="1518480" cy="2055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카테고리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(1)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cxnSp>
        <p:nvCxnSpPr>
          <p:cNvPr id="6" name="꺾인 연결선 5"/>
          <p:cNvCxnSpPr>
            <a:stCxn id="2" idx="3"/>
            <a:endCxn id="4" idx="0"/>
          </p:cNvCxnSpPr>
          <p:nvPr/>
        </p:nvCxnSpPr>
        <p:spPr>
          <a:xfrm rot="5400000" flipH="1" flipV="1">
            <a:off x="4701985" y="-2600028"/>
            <a:ext cx="253618" cy="8363714"/>
          </a:xfrm>
          <a:prstGeom prst="bentConnector3">
            <a:avLst>
              <a:gd name="adj1" fmla="val 190136"/>
            </a:avLst>
          </a:prstGeom>
          <a:ln w="38100">
            <a:solidFill>
              <a:srgbClr val="E55D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53" idx="1"/>
            <a:endCxn id="51" idx="2"/>
          </p:cNvCxnSpPr>
          <p:nvPr/>
        </p:nvCxnSpPr>
        <p:spPr>
          <a:xfrm rot="5400000" flipH="1" flipV="1">
            <a:off x="5451060" y="2501763"/>
            <a:ext cx="203477" cy="6915702"/>
          </a:xfrm>
          <a:prstGeom prst="bentConnector3">
            <a:avLst>
              <a:gd name="adj1" fmla="val -120014"/>
            </a:avLst>
          </a:prstGeom>
          <a:ln w="38100">
            <a:solidFill>
              <a:srgbClr val="E55D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943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3BF9661-6851-9E95-7BB9-5E63AA3A8D2C}"/>
              </a:ext>
            </a:extLst>
          </p:cNvPr>
          <p:cNvSpPr/>
          <p:nvPr/>
        </p:nvSpPr>
        <p:spPr>
          <a:xfrm>
            <a:off x="6416919" y="1175480"/>
            <a:ext cx="5424728" cy="1673645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6662A3F-2509-BF8E-CEF1-9ADBF96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81" y="1215128"/>
            <a:ext cx="1085013" cy="1574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D21A214-CABA-B9BB-FA00-F0F720B7D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/>
          <a:stretch/>
        </p:blipFill>
        <p:spPr>
          <a:xfrm>
            <a:off x="367942" y="1361961"/>
            <a:ext cx="5591842" cy="4699389"/>
          </a:xfrm>
          <a:prstGeom prst="rect">
            <a:avLst/>
          </a:prstGeom>
          <a:ln>
            <a:solidFill>
              <a:srgbClr val="3E3E3E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312B600-0BD4-02F4-6526-C43643072680}"/>
              </a:ext>
            </a:extLst>
          </p:cNvPr>
          <p:cNvCxnSpPr>
            <a:cxnSpLocks/>
            <a:stCxn id="4" idx="0"/>
            <a:endCxn id="2" idx="3"/>
          </p:cNvCxnSpPr>
          <p:nvPr/>
        </p:nvCxnSpPr>
        <p:spPr>
          <a:xfrm rot="16200000" flipH="1" flipV="1">
            <a:off x="6239991" y="-1123498"/>
            <a:ext cx="590314" cy="5188270"/>
          </a:xfrm>
          <a:prstGeom prst="bentConnector3">
            <a:avLst>
              <a:gd name="adj1" fmla="val -37112"/>
            </a:avLst>
          </a:prstGeom>
          <a:ln w="38100">
            <a:solidFill>
              <a:srgbClr val="E55D5D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F98BDD-DF59-8A2E-2FA8-F58AB8CC6DE5}"/>
              </a:ext>
            </a:extLst>
          </p:cNvPr>
          <p:cNvSpPr/>
          <p:nvPr/>
        </p:nvSpPr>
        <p:spPr>
          <a:xfrm rot="16200000">
            <a:off x="3789184" y="1396609"/>
            <a:ext cx="303657" cy="1042027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01CEDA-E287-59C7-4BBC-2FAD2D39B7B7}"/>
              </a:ext>
            </a:extLst>
          </p:cNvPr>
          <p:cNvSpPr/>
          <p:nvPr/>
        </p:nvSpPr>
        <p:spPr>
          <a:xfrm>
            <a:off x="5631875" y="2974102"/>
            <a:ext cx="6209772" cy="3645774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A11A861B-F102-FCB2-B9C5-A6D9DD1EF24B}"/>
              </a:ext>
            </a:extLst>
          </p:cNvPr>
          <p:cNvCxnSpPr>
            <a:cxnSpLocks/>
            <a:stCxn id="51" idx="1"/>
            <a:endCxn id="53" idx="1"/>
          </p:cNvCxnSpPr>
          <p:nvPr/>
        </p:nvCxnSpPr>
        <p:spPr>
          <a:xfrm rot="10800000">
            <a:off x="5050251" y="2059925"/>
            <a:ext cx="581624" cy="2737065"/>
          </a:xfrm>
          <a:prstGeom prst="bentConnector2">
            <a:avLst/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E163793-923E-EB7D-EB93-D1A5DB8F7A87}"/>
              </a:ext>
            </a:extLst>
          </p:cNvPr>
          <p:cNvSpPr/>
          <p:nvPr/>
        </p:nvSpPr>
        <p:spPr>
          <a:xfrm rot="16200000">
            <a:off x="4898422" y="1387082"/>
            <a:ext cx="303657" cy="1042027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010D635B-6573-BC8A-2AD1-F8160F2D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307" y="3641654"/>
            <a:ext cx="2592748" cy="280677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AD73D37-3CC0-7E08-9DA0-0B2A7FA4EDB0}"/>
              </a:ext>
            </a:extLst>
          </p:cNvPr>
          <p:cNvSpPr txBox="1"/>
          <p:nvPr/>
        </p:nvSpPr>
        <p:spPr>
          <a:xfrm>
            <a:off x="5829406" y="3204379"/>
            <a:ext cx="19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분류필터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7814738" y="1257393"/>
            <a:ext cx="19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정렬필터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7915832" y="1665976"/>
            <a:ext cx="3498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선택 시 정렬기준 변경되며 </a:t>
            </a:r>
            <a:r>
              <a:rPr lang="ko-KR" altLang="en-US" sz="1200" dirty="0" err="1"/>
              <a:t>콘텐츠</a:t>
            </a:r>
            <a:r>
              <a:rPr lang="ko-KR" altLang="en-US" sz="1200" dirty="0"/>
              <a:t> 재 로딩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C07F89D-11EE-37A2-EC19-614CB4E34CA2}"/>
              </a:ext>
            </a:extLst>
          </p:cNvPr>
          <p:cNvSpPr txBox="1"/>
          <p:nvPr/>
        </p:nvSpPr>
        <p:spPr>
          <a:xfrm>
            <a:off x="7501931" y="3143185"/>
            <a:ext cx="433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컬러</a:t>
            </a:r>
            <a:r>
              <a:rPr lang="en-US" altLang="ko-KR" sz="1200" dirty="0"/>
              <a:t>, </a:t>
            </a:r>
            <a:r>
              <a:rPr lang="ko-KR" altLang="en-US" sz="1200" dirty="0"/>
              <a:t>가격 필터 동시 적용 가능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원하는 필터 선택 시 체크 아이콘과 하단 태그 생성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188AC1B3-EB65-27CA-574B-AB5BDB977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784" y="3618994"/>
            <a:ext cx="3084294" cy="27367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카테고리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(2)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2025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50"/>
          <p:cNvSpPr/>
          <p:nvPr/>
        </p:nvSpPr>
        <p:spPr>
          <a:xfrm>
            <a:off x="4105694" y="4618171"/>
            <a:ext cx="1914106" cy="1217824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rcRect r="-1190"/>
          <a:stretch>
            <a:fillRect/>
          </a:stretch>
        </p:blipFill>
        <p:spPr>
          <a:xfrm>
            <a:off x="154081" y="1205192"/>
            <a:ext cx="7738429" cy="5042921"/>
          </a:xfrm>
          <a:prstGeom prst="rect">
            <a:avLst/>
          </a:prstGeom>
          <a:ln>
            <a:solidFill>
              <a:srgbClr val="3E3E3E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8393943" y="2663153"/>
            <a:ext cx="3002439" cy="911644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/>
          <p:cNvCxnSpPr>
            <a:stCxn id="4" idx="1"/>
            <a:endCxn id="2" idx="2"/>
          </p:cNvCxnSpPr>
          <p:nvPr/>
        </p:nvCxnSpPr>
        <p:spPr>
          <a:xfrm flipH="1" flipV="1">
            <a:off x="2232615" y="2504952"/>
            <a:ext cx="6161326" cy="614022"/>
          </a:xfrm>
          <a:prstGeom prst="bentConnector3">
            <a:avLst>
              <a:gd name="adj1" fmla="val 50000"/>
            </a:avLst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 rot="16200000">
            <a:off x="207309" y="1468468"/>
            <a:ext cx="1977644" cy="2072969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391561" y="4297931"/>
            <a:ext cx="3015102" cy="1182976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2" name="연결선: 꺾임 51"/>
          <p:cNvCxnSpPr>
            <a:stCxn id="51" idx="1"/>
            <a:endCxn id="53" idx="2"/>
          </p:cNvCxnSpPr>
          <p:nvPr/>
        </p:nvCxnSpPr>
        <p:spPr>
          <a:xfrm flipH="1" flipV="1">
            <a:off x="3942711" y="4703697"/>
            <a:ext cx="4448849" cy="185721"/>
          </a:xfrm>
          <a:prstGeom prst="bentConnector3">
            <a:avLst>
              <a:gd name="adj1" fmla="val 50000"/>
            </a:avLst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rot="16200000">
            <a:off x="1575176" y="2793974"/>
            <a:ext cx="915624" cy="3819447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8555330" y="4394297"/>
            <a:ext cx="1998756" cy="36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▶ 브랜드 랭킹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548072" y="2796880"/>
            <a:ext cx="3643928" cy="365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▶ 세일 브랜드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602805" y="3157277"/>
            <a:ext cx="3722852" cy="27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- </a:t>
            </a:r>
            <a:r>
              <a:rPr lang="ko-KR" altLang="en-US" sz="1200"/>
              <a:t>클릭 시 브랜드 상세로 이동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515997" y="4770135"/>
            <a:ext cx="2763102" cy="640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altLang="ko-KR" sz="1200" dirty="0"/>
              <a:t>‘</a:t>
            </a:r>
            <a:r>
              <a:rPr lang="ko-KR" altLang="en-US" sz="1200" dirty="0"/>
              <a:t>상품 좋아요</a:t>
            </a:r>
            <a:r>
              <a:rPr lang="en-US" altLang="ko-KR" sz="1200" dirty="0"/>
              <a:t>’</a:t>
            </a:r>
            <a:r>
              <a:rPr lang="ko-KR" altLang="en-US" sz="1200" dirty="0"/>
              <a:t> 데이터와 구분된 </a:t>
            </a:r>
            <a:r>
              <a:rPr lang="en-US" altLang="ko-KR" sz="1200" dirty="0"/>
              <a:t>‘</a:t>
            </a:r>
            <a:r>
              <a:rPr lang="ko-KR" altLang="en-US" sz="1200" dirty="0"/>
              <a:t>브랜드 좋아요</a:t>
            </a:r>
            <a:r>
              <a:rPr lang="en-US" altLang="ko-KR" sz="1200" dirty="0"/>
              <a:t>’</a:t>
            </a:r>
            <a:r>
              <a:rPr lang="ko-KR" altLang="en-US" sz="1200" dirty="0"/>
              <a:t>를 기준으로 정렬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클릭 시 브랜드 상세로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767" y="157951"/>
            <a:ext cx="35268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브랜드 목록</a:t>
            </a:r>
          </a:p>
        </p:txBody>
      </p:sp>
    </p:spTree>
    <p:extLst>
      <p:ext uri="{BB962C8B-B14F-4D97-AF65-F5344CB8AC3E}">
        <p14:creationId xmlns:p14="http://schemas.microsoft.com/office/powerpoint/2010/main" val="71140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163" y="1260066"/>
            <a:ext cx="8115370" cy="4909092"/>
          </a:xfrm>
          <a:prstGeom prst="rect">
            <a:avLst/>
          </a:prstGeom>
          <a:ln>
            <a:solidFill>
              <a:srgbClr val="3E3E3E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8692394" y="2329685"/>
            <a:ext cx="2990823" cy="1296785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/>
          <p:cNvCxnSpPr>
            <a:stCxn id="4" idx="0"/>
            <a:endCxn id="2" idx="2"/>
          </p:cNvCxnSpPr>
          <p:nvPr/>
        </p:nvCxnSpPr>
        <p:spPr>
          <a:xfrm rot="5400000" flipH="1">
            <a:off x="8992722" y="1134601"/>
            <a:ext cx="719152" cy="1671014"/>
          </a:xfrm>
          <a:prstGeom prst="bentConnector2">
            <a:avLst/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 rot="16200000">
            <a:off x="3843071" y="-2550617"/>
            <a:ext cx="1025143" cy="8322299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 rot="16200000">
            <a:off x="2533484" y="405986"/>
            <a:ext cx="3622116" cy="8303166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0767" y="157951"/>
            <a:ext cx="35268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브랜드 상세</a:t>
            </a:r>
          </a:p>
        </p:txBody>
      </p:sp>
      <p:sp>
        <p:nvSpPr>
          <p:cNvPr id="104" name="TextBox 76"/>
          <p:cNvSpPr txBox="1"/>
          <p:nvPr/>
        </p:nvSpPr>
        <p:spPr>
          <a:xfrm>
            <a:off x="8840602" y="2453499"/>
            <a:ext cx="2557486" cy="36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▶ 브랜드 상세</a:t>
            </a:r>
          </a:p>
        </p:txBody>
      </p:sp>
      <p:sp>
        <p:nvSpPr>
          <p:cNvPr id="105" name="TextBox 89"/>
          <p:cNvSpPr txBox="1"/>
          <p:nvPr/>
        </p:nvSpPr>
        <p:spPr>
          <a:xfrm>
            <a:off x="8777019" y="2871668"/>
            <a:ext cx="2831314" cy="64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브랜드 좋아요 등록 가능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로고 클릭 시 브랜드 인스타그램으로 이동</a:t>
            </a:r>
          </a:p>
        </p:txBody>
      </p:sp>
      <p:sp>
        <p:nvSpPr>
          <p:cNvPr id="106" name="직사각형 50"/>
          <p:cNvSpPr/>
          <p:nvPr/>
        </p:nvSpPr>
        <p:spPr>
          <a:xfrm>
            <a:off x="8705572" y="4130306"/>
            <a:ext cx="2982764" cy="1066817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TextBox 76"/>
          <p:cNvSpPr txBox="1"/>
          <p:nvPr/>
        </p:nvSpPr>
        <p:spPr>
          <a:xfrm>
            <a:off x="8895427" y="4330080"/>
            <a:ext cx="4388874" cy="36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▶ 브랜드 상품</a:t>
            </a:r>
          </a:p>
        </p:txBody>
      </p:sp>
      <p:sp>
        <p:nvSpPr>
          <p:cNvPr id="108" name="TextBox 89"/>
          <p:cNvSpPr txBox="1"/>
          <p:nvPr/>
        </p:nvSpPr>
        <p:spPr>
          <a:xfrm>
            <a:off x="8805598" y="4735548"/>
            <a:ext cx="2993360" cy="268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/>
              <a:t>해당 브랜드 상품만 조회</a:t>
            </a:r>
          </a:p>
        </p:txBody>
      </p:sp>
      <p:cxnSp>
        <p:nvCxnSpPr>
          <p:cNvPr id="109" name="연결선: 꺾임 51"/>
          <p:cNvCxnSpPr>
            <a:stCxn id="106" idx="2"/>
          </p:cNvCxnSpPr>
          <p:nvPr/>
        </p:nvCxnSpPr>
        <p:spPr>
          <a:xfrm rot="5400000">
            <a:off x="9120562" y="4559620"/>
            <a:ext cx="438888" cy="1713895"/>
          </a:xfrm>
          <a:prstGeom prst="bentConnector2">
            <a:avLst/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224" y="1206033"/>
            <a:ext cx="7445806" cy="50983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120213" y="906538"/>
            <a:ext cx="3725218" cy="911644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/>
          <p:cNvCxnSpPr>
            <a:endCxn id="2" idx="2"/>
          </p:cNvCxnSpPr>
          <p:nvPr/>
        </p:nvCxnSpPr>
        <p:spPr>
          <a:xfrm rot="10800000" flipV="1">
            <a:off x="3095470" y="1053354"/>
            <a:ext cx="5034400" cy="4586554"/>
          </a:xfrm>
          <a:prstGeom prst="bentConnector3">
            <a:avLst>
              <a:gd name="adj1" fmla="val 77623"/>
            </a:avLst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 rot="16200000">
            <a:off x="1762017" y="4653850"/>
            <a:ext cx="694789" cy="1972116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119580" y="1920748"/>
            <a:ext cx="3725854" cy="3256065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2" name="연결선: 꺾임 51"/>
          <p:cNvCxnSpPr>
            <a:stCxn id="51" idx="1"/>
            <a:endCxn id="53" idx="2"/>
          </p:cNvCxnSpPr>
          <p:nvPr/>
        </p:nvCxnSpPr>
        <p:spPr>
          <a:xfrm flipH="1">
            <a:off x="7558308" y="3548781"/>
            <a:ext cx="561271" cy="821501"/>
          </a:xfrm>
          <a:prstGeom prst="bentConnector3">
            <a:avLst>
              <a:gd name="adj1" fmla="val 50000"/>
            </a:avLst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rot="16200000">
            <a:off x="4504753" y="2784709"/>
            <a:ext cx="2935963" cy="3171146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8237559" y="2106202"/>
            <a:ext cx="1985456" cy="36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▶ 옵션 선택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223915" y="1011691"/>
            <a:ext cx="2612986" cy="367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▶ 썸네일 슬라이드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313242" y="1400662"/>
            <a:ext cx="3722852" cy="26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/>
              <a:t>- </a:t>
            </a:r>
            <a:r>
              <a:rPr lang="ko-KR" altLang="en-US" sz="1200" dirty="0"/>
              <a:t>화살표 또는 미니 이미지를 클릭해 </a:t>
            </a:r>
            <a:r>
              <a:rPr lang="ko-KR" altLang="en-US" sz="1200" dirty="0" err="1"/>
              <a:t>썸네일</a:t>
            </a:r>
            <a:r>
              <a:rPr lang="ko-KR" altLang="en-US" sz="1200" dirty="0"/>
              <a:t> 이동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349666" y="2482039"/>
            <a:ext cx="3723392" cy="44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옵션박스를 열어 선택하면 하단에 박스 생성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개수 변경 또는 박스 삭제 시 금액 변동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767" y="157951"/>
            <a:ext cx="31839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상품상세</a:t>
            </a:r>
            <a:r>
              <a:rPr lang="en-US" altLang="ko-KR" sz="20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(1)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5557" y="3045758"/>
            <a:ext cx="2790825" cy="2054263"/>
          </a:xfrm>
          <a:prstGeom prst="rect">
            <a:avLst/>
          </a:prstGeom>
        </p:spPr>
      </p:pic>
      <p:sp>
        <p:nvSpPr>
          <p:cNvPr id="96" name="직사각형 50"/>
          <p:cNvSpPr/>
          <p:nvPr/>
        </p:nvSpPr>
        <p:spPr>
          <a:xfrm>
            <a:off x="8129971" y="5265728"/>
            <a:ext cx="3714648" cy="1384683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7" name="연결선: 꺾임 51"/>
          <p:cNvCxnSpPr>
            <a:stCxn id="96" idx="1"/>
          </p:cNvCxnSpPr>
          <p:nvPr/>
        </p:nvCxnSpPr>
        <p:spPr>
          <a:xfrm rot="10800000" flipV="1">
            <a:off x="7579905" y="5958069"/>
            <a:ext cx="550066" cy="149151"/>
          </a:xfrm>
          <a:prstGeom prst="bentConnector3">
            <a:avLst>
              <a:gd name="adj1" fmla="val 50000"/>
            </a:avLst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52"/>
          <p:cNvSpPr/>
          <p:nvPr/>
        </p:nvSpPr>
        <p:spPr>
          <a:xfrm rot="16200000">
            <a:off x="5764600" y="4527248"/>
            <a:ext cx="403434" cy="3182353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TextBox 76"/>
          <p:cNvSpPr txBox="1"/>
          <p:nvPr/>
        </p:nvSpPr>
        <p:spPr>
          <a:xfrm>
            <a:off x="8281566" y="5456783"/>
            <a:ext cx="3666338" cy="362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▶ 장바구니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 구매하기</a:t>
            </a:r>
          </a:p>
        </p:txBody>
      </p:sp>
      <p:sp>
        <p:nvSpPr>
          <p:cNvPr id="100" name="TextBox 89"/>
          <p:cNvSpPr txBox="1"/>
          <p:nvPr/>
        </p:nvSpPr>
        <p:spPr>
          <a:xfrm>
            <a:off x="8360055" y="5849988"/>
            <a:ext cx="3521686" cy="643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장바구니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cart</a:t>
            </a:r>
            <a:r>
              <a:rPr lang="ko-KR" altLang="en-US" sz="1200" dirty="0"/>
              <a:t> 데이터베이스에 선택 옵션 저장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dirty="0"/>
              <a:t>구매하기</a:t>
            </a:r>
            <a:r>
              <a:rPr lang="en-US" altLang="ko-KR" sz="1200" dirty="0"/>
              <a:t>:</a:t>
            </a:r>
            <a:r>
              <a:rPr lang="ko-KR" altLang="en-US" sz="1200" dirty="0"/>
              <a:t> 해당 상품만 바로 구매하는 </a:t>
            </a:r>
            <a:r>
              <a:rPr lang="ko-KR" altLang="en-US" sz="1200" dirty="0" err="1"/>
              <a:t>구매창으로</a:t>
            </a:r>
            <a:r>
              <a:rPr lang="ko-KR" altLang="en-US" sz="1200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421687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29C2B7-D8C1-4B53-9D0C-FA77D83095C3}"/>
              </a:ext>
            </a:extLst>
          </p:cNvPr>
          <p:cNvSpPr txBox="1"/>
          <p:nvPr/>
        </p:nvSpPr>
        <p:spPr>
          <a:xfrm>
            <a:off x="250767" y="157951"/>
            <a:ext cx="240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lt"/>
                <a:ea typeface="KoPub돋움체 Bold" panose="02020603020101020101" pitchFamily="18" charset="-127"/>
              </a:rPr>
              <a:t>GOAL_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n-ea"/>
              </a:rPr>
              <a:t>개발 목적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F073125-ABA3-486C-A0DA-46E6C4D9D637}"/>
              </a:ext>
            </a:extLst>
          </p:cNvPr>
          <p:cNvSpPr/>
          <p:nvPr/>
        </p:nvSpPr>
        <p:spPr>
          <a:xfrm>
            <a:off x="4232800" y="1217367"/>
            <a:ext cx="2801257" cy="280125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7F6797-D6F7-4D2E-B8EB-EF49B7ACB426}"/>
              </a:ext>
            </a:extLst>
          </p:cNvPr>
          <p:cNvSpPr/>
          <p:nvPr/>
        </p:nvSpPr>
        <p:spPr>
          <a:xfrm>
            <a:off x="3026754" y="3140002"/>
            <a:ext cx="2801257" cy="28012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85F6F2-BB19-4D7C-83EB-E755C8633D29}"/>
              </a:ext>
            </a:extLst>
          </p:cNvPr>
          <p:cNvSpPr/>
          <p:nvPr/>
        </p:nvSpPr>
        <p:spPr>
          <a:xfrm>
            <a:off x="5556292" y="3156780"/>
            <a:ext cx="2801257" cy="280125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C9397-B4D0-4A18-8724-6B0738F8C514}"/>
              </a:ext>
            </a:extLst>
          </p:cNvPr>
          <p:cNvSpPr txBox="1"/>
          <p:nvPr/>
        </p:nvSpPr>
        <p:spPr>
          <a:xfrm>
            <a:off x="3679725" y="424824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3200" b="1" dirty="0">
                <a:latin typeface="+mn-ea"/>
                <a:ea typeface="+mn-ea"/>
              </a:rPr>
              <a:t>트렌드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35D00-B878-4175-8F6F-456A265F0EB6}"/>
              </a:ext>
            </a:extLst>
          </p:cNvPr>
          <p:cNvSpPr txBox="1"/>
          <p:nvPr/>
        </p:nvSpPr>
        <p:spPr>
          <a:xfrm>
            <a:off x="5859213" y="42743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3200" b="1" dirty="0">
                <a:latin typeface="+mn-ea"/>
                <a:ea typeface="+mn-ea"/>
              </a:rPr>
              <a:t>학습활용도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99F8B-4CA1-4F34-B01E-DF8731D90180}"/>
              </a:ext>
            </a:extLst>
          </p:cNvPr>
          <p:cNvSpPr txBox="1"/>
          <p:nvPr/>
        </p:nvSpPr>
        <p:spPr>
          <a:xfrm>
            <a:off x="4925542" y="228712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완성도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5EB8F3-1653-42EB-9C65-993CB7E1549D}"/>
              </a:ext>
            </a:extLst>
          </p:cNvPr>
          <p:cNvCxnSpPr/>
          <p:nvPr/>
        </p:nvCxnSpPr>
        <p:spPr>
          <a:xfrm flipV="1">
            <a:off x="6955405" y="1845425"/>
            <a:ext cx="566057" cy="36285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007A4E2-2481-4B47-B28D-944CA4ED683F}"/>
              </a:ext>
            </a:extLst>
          </p:cNvPr>
          <p:cNvCxnSpPr>
            <a:cxnSpLocks/>
          </p:cNvCxnSpPr>
          <p:nvPr/>
        </p:nvCxnSpPr>
        <p:spPr>
          <a:xfrm>
            <a:off x="7521462" y="1845425"/>
            <a:ext cx="293367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E22747-507B-4B10-81FD-C209F724C651}"/>
              </a:ext>
            </a:extLst>
          </p:cNvPr>
          <p:cNvSpPr txBox="1"/>
          <p:nvPr/>
        </p:nvSpPr>
        <p:spPr>
          <a:xfrm>
            <a:off x="8155476" y="1451828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기간대비 완성도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62BC61B-51AA-463D-9C20-421EEE4F07BE}"/>
              </a:ext>
            </a:extLst>
          </p:cNvPr>
          <p:cNvCxnSpPr>
            <a:cxnSpLocks/>
          </p:cNvCxnSpPr>
          <p:nvPr/>
        </p:nvCxnSpPr>
        <p:spPr>
          <a:xfrm>
            <a:off x="8908939" y="4400992"/>
            <a:ext cx="220617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7389BA3-AF94-4160-A778-44DD64F632C1}"/>
              </a:ext>
            </a:extLst>
          </p:cNvPr>
          <p:cNvSpPr txBox="1"/>
          <p:nvPr/>
        </p:nvSpPr>
        <p:spPr>
          <a:xfrm>
            <a:off x="9212027" y="4007395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수업 학습 활용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C5A18A-3F13-44FF-A33A-AB2F5344D9E7}"/>
              </a:ext>
            </a:extLst>
          </p:cNvPr>
          <p:cNvCxnSpPr/>
          <p:nvPr/>
        </p:nvCxnSpPr>
        <p:spPr>
          <a:xfrm flipV="1">
            <a:off x="8350657" y="4400773"/>
            <a:ext cx="566057" cy="36285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C2D2FA0-3AA4-4796-B4DF-A9C23690F475}"/>
              </a:ext>
            </a:extLst>
          </p:cNvPr>
          <p:cNvCxnSpPr>
            <a:cxnSpLocks/>
          </p:cNvCxnSpPr>
          <p:nvPr/>
        </p:nvCxnSpPr>
        <p:spPr>
          <a:xfrm>
            <a:off x="2374084" y="3543050"/>
            <a:ext cx="674914" cy="66440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CB5059-B23D-48E5-90EA-65E36BB76BB2}"/>
              </a:ext>
            </a:extLst>
          </p:cNvPr>
          <p:cNvCxnSpPr>
            <a:cxnSpLocks/>
          </p:cNvCxnSpPr>
          <p:nvPr/>
        </p:nvCxnSpPr>
        <p:spPr>
          <a:xfrm flipV="1">
            <a:off x="761908" y="3542081"/>
            <a:ext cx="1613057" cy="2571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7DBB6F6-665C-4352-A559-3E5E8FB425ED}"/>
              </a:ext>
            </a:extLst>
          </p:cNvPr>
          <p:cNvSpPr txBox="1"/>
          <p:nvPr/>
        </p:nvSpPr>
        <p:spPr>
          <a:xfrm>
            <a:off x="761908" y="3167688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깔끔한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UI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4014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003" y="2689692"/>
            <a:ext cx="5600700" cy="4029945"/>
          </a:xfrm>
          <a:prstGeom prst="rect">
            <a:avLst/>
          </a:prstGeom>
        </p:spPr>
      </p:pic>
      <p:sp>
        <p:nvSpPr>
          <p:cNvPr id="103" name="직사각형 3"/>
          <p:cNvSpPr/>
          <p:nvPr/>
        </p:nvSpPr>
        <p:spPr>
          <a:xfrm>
            <a:off x="6096000" y="2080915"/>
            <a:ext cx="5704608" cy="911644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rcRect l="55990" b="72310"/>
          <a:stretch>
            <a:fillRect/>
          </a:stretch>
        </p:blipFill>
        <p:spPr>
          <a:xfrm>
            <a:off x="180695" y="903474"/>
            <a:ext cx="4083696" cy="17590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96000" y="1020838"/>
            <a:ext cx="5704608" cy="911644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/>
          <p:cNvCxnSpPr>
            <a:stCxn id="4" idx="1"/>
            <a:endCxn id="2" idx="3"/>
          </p:cNvCxnSpPr>
          <p:nvPr/>
        </p:nvCxnSpPr>
        <p:spPr>
          <a:xfrm flipH="1">
            <a:off x="1801250" y="1476661"/>
            <a:ext cx="4294750" cy="667000"/>
          </a:xfrm>
          <a:prstGeom prst="bentConnector2">
            <a:avLst/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 rot="16200000">
            <a:off x="1633149" y="1678688"/>
            <a:ext cx="336200" cy="1266146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2" name="연결선: 꺾임 51"/>
          <p:cNvCxnSpPr>
            <a:stCxn id="96" idx="1"/>
            <a:endCxn id="53" idx="2"/>
          </p:cNvCxnSpPr>
          <p:nvPr/>
        </p:nvCxnSpPr>
        <p:spPr>
          <a:xfrm flipH="1">
            <a:off x="3972426" y="4856531"/>
            <a:ext cx="2123574" cy="127577"/>
          </a:xfrm>
          <a:prstGeom prst="bentConnector3">
            <a:avLst>
              <a:gd name="adj1" fmla="val 50000"/>
            </a:avLst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rot="16200000">
            <a:off x="523590" y="3135190"/>
            <a:ext cx="3199850" cy="3697822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6265324" y="2186885"/>
            <a:ext cx="1985456" cy="36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▶ 후기작성 버튼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240473" y="1148403"/>
            <a:ext cx="2612987" cy="367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후기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바로가기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348850" y="1537375"/>
            <a:ext cx="3722853" cy="270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/>
              <a:t>- </a:t>
            </a:r>
            <a:r>
              <a:rPr lang="ko-KR" altLang="en-US" sz="1200" dirty="0"/>
              <a:t>후기 섹션으로 자동 스크롤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371266" y="2585132"/>
            <a:ext cx="37233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로그인 정보 확인 후 후기작성 </a:t>
            </a:r>
            <a:r>
              <a:rPr lang="ko-KR" altLang="en-US" sz="1200" dirty="0" err="1"/>
              <a:t>모달창</a:t>
            </a:r>
            <a:r>
              <a:rPr lang="ko-KR" altLang="en-US" sz="1200" dirty="0"/>
              <a:t> 오픈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767" y="157951"/>
            <a:ext cx="35077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상품상세</a:t>
            </a:r>
            <a:r>
              <a:rPr lang="en-US" altLang="ko-KR" sz="20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(2)</a:t>
            </a:r>
          </a:p>
        </p:txBody>
      </p:sp>
      <p:sp>
        <p:nvSpPr>
          <p:cNvPr id="96" name="직사각형 50"/>
          <p:cNvSpPr/>
          <p:nvPr/>
        </p:nvSpPr>
        <p:spPr>
          <a:xfrm>
            <a:off x="6096001" y="3161263"/>
            <a:ext cx="5692589" cy="3390535"/>
          </a:xfrm>
          <a:prstGeom prst="rect">
            <a:avLst/>
          </a:prstGeom>
          <a:solidFill>
            <a:schemeClr val="accent2">
              <a:alpha val="5000"/>
            </a:schemeClr>
          </a:solidFill>
          <a:ln w="38100">
            <a:solidFill>
              <a:srgbClr val="E5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직사각형 52"/>
          <p:cNvSpPr/>
          <p:nvPr/>
        </p:nvSpPr>
        <p:spPr>
          <a:xfrm rot="16200000">
            <a:off x="5249129" y="3081676"/>
            <a:ext cx="425847" cy="694647"/>
          </a:xfrm>
          <a:prstGeom prst="rect">
            <a:avLst/>
          </a:prstGeom>
          <a:noFill/>
          <a:ln w="38100">
            <a:solidFill>
              <a:srgbClr val="E55D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TextBox 76"/>
          <p:cNvSpPr txBox="1"/>
          <p:nvPr/>
        </p:nvSpPr>
        <p:spPr>
          <a:xfrm>
            <a:off x="6320538" y="3361916"/>
            <a:ext cx="3666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후기작성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모달창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TextBox 89"/>
          <p:cNvSpPr txBox="1"/>
          <p:nvPr/>
        </p:nvSpPr>
        <p:spPr>
          <a:xfrm>
            <a:off x="6414713" y="3734952"/>
            <a:ext cx="53482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별 아이콘 클릭에 따른 점수</a:t>
            </a:r>
            <a:r>
              <a:rPr lang="en-US" altLang="ko-KR" sz="1200" dirty="0"/>
              <a:t>(1~5</a:t>
            </a:r>
            <a:r>
              <a:rPr lang="ko-KR" altLang="en-US" sz="1200" dirty="0"/>
              <a:t>점</a:t>
            </a:r>
            <a:r>
              <a:rPr lang="en-US" altLang="ko-KR" sz="1200" dirty="0"/>
              <a:t>)</a:t>
            </a:r>
            <a:r>
              <a:rPr lang="ko-KR" altLang="en-US" sz="1200" dirty="0"/>
              <a:t> 선택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상품후기 </a:t>
            </a:r>
            <a:r>
              <a:rPr lang="en-US" altLang="ko-KR" sz="1200" dirty="0"/>
              <a:t>5</a:t>
            </a:r>
            <a:r>
              <a:rPr lang="ko-KR" altLang="en-US" sz="1200" dirty="0"/>
              <a:t>자 이상 작성시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등록</a:t>
            </a:r>
            <a:r>
              <a:rPr lang="en-US" altLang="ko-KR" sz="1200" b="1" dirty="0"/>
              <a:t>]</a:t>
            </a:r>
            <a:r>
              <a:rPr lang="ko-KR" altLang="en-US" sz="1200" dirty="0"/>
              <a:t> 버튼 활성화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사진 </a:t>
            </a:r>
            <a:r>
              <a:rPr lang="ko-KR" altLang="en-US" sz="1200" dirty="0" err="1"/>
              <a:t>여러장</a:t>
            </a:r>
            <a:r>
              <a:rPr lang="ko-KR" altLang="en-US" sz="1200" dirty="0"/>
              <a:t> 첨부 가능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 dirty="0" err="1"/>
              <a:t>미리보기</a:t>
            </a:r>
            <a:r>
              <a:rPr lang="ko-KR" altLang="en-US" sz="1200" dirty="0"/>
              <a:t> 이미지로 등록 전 선택사진 확인 가능</a:t>
            </a:r>
          </a:p>
        </p:txBody>
      </p:sp>
      <p:cxnSp>
        <p:nvCxnSpPr>
          <p:cNvPr id="107" name="연결선: 꺾임 8"/>
          <p:cNvCxnSpPr>
            <a:stCxn id="103" idx="1"/>
            <a:endCxn id="98" idx="3"/>
          </p:cNvCxnSpPr>
          <p:nvPr/>
        </p:nvCxnSpPr>
        <p:spPr>
          <a:xfrm flipH="1">
            <a:off x="5462052" y="2536737"/>
            <a:ext cx="633947" cy="679338"/>
          </a:xfrm>
          <a:prstGeom prst="bentConnector2">
            <a:avLst/>
          </a:prstGeom>
          <a:ln w="38100">
            <a:solidFill>
              <a:srgbClr val="E55D5D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4"/>
          <a:srcRect r="21841"/>
          <a:stretch/>
        </p:blipFill>
        <p:spPr>
          <a:xfrm>
            <a:off x="6192397" y="4704664"/>
            <a:ext cx="3065903" cy="1540058"/>
          </a:xfrm>
          <a:prstGeom prst="rect">
            <a:avLst/>
          </a:prstGeom>
        </p:spPr>
      </p:pic>
      <p:sp>
        <p:nvSpPr>
          <p:cNvPr id="109" name="TextBox 89"/>
          <p:cNvSpPr txBox="1"/>
          <p:nvPr/>
        </p:nvSpPr>
        <p:spPr>
          <a:xfrm>
            <a:off x="9258300" y="4704664"/>
            <a:ext cx="2448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ko-KR" altLang="en-US" sz="1200" dirty="0"/>
              <a:t>후기 등록 시 상품 상세페이지에 아이디와 함께 후기 정보 출력</a:t>
            </a:r>
          </a:p>
        </p:txBody>
      </p:sp>
    </p:spTree>
    <p:extLst>
      <p:ext uri="{BB962C8B-B14F-4D97-AF65-F5344CB8AC3E}">
        <p14:creationId xmlns:p14="http://schemas.microsoft.com/office/powerpoint/2010/main" val="35107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360229" y="1069088"/>
            <a:ext cx="3481418" cy="2255833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8465E4D-0400-9FC6-FB39-76DF7AFB7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4" y="1093761"/>
            <a:ext cx="7772400" cy="547194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7606501" y="3051522"/>
            <a:ext cx="266638" cy="265115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꺾인 연결선 3">
            <a:extLst>
              <a:ext uri="{FF2B5EF4-FFF2-40B4-BE49-F238E27FC236}">
                <a16:creationId xmlns:a16="http://schemas.microsoft.com/office/drawing/2014/main" id="{F83D4F4F-1673-870E-61E0-B46261E5EE3B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7873139" y="2197005"/>
            <a:ext cx="487090" cy="987075"/>
          </a:xfrm>
          <a:prstGeom prst="bentConnector3">
            <a:avLst>
              <a:gd name="adj1" fmla="val 50000"/>
            </a:avLst>
          </a:prstGeom>
          <a:ln w="38100">
            <a:solidFill>
              <a:srgbClr val="FE4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754E8F95-5A6C-C6CF-9919-FF948A265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t="7687" r="4500" b="9782"/>
          <a:stretch/>
        </p:blipFill>
        <p:spPr>
          <a:xfrm>
            <a:off x="8624806" y="1824823"/>
            <a:ext cx="2858083" cy="1311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장바구니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8439742" y="1078157"/>
            <a:ext cx="19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상품삭제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8559513" y="1422413"/>
            <a:ext cx="3118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상품 삭제 여부 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5368125" y="3032473"/>
            <a:ext cx="756449" cy="302876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672300" y="4708872"/>
            <a:ext cx="7200839" cy="1120427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406664" y="3645426"/>
            <a:ext cx="3434982" cy="1985809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8609479" y="4057288"/>
            <a:ext cx="3230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상품상세 페이지 장바구니 클릭 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/>
              <a:t>선택 항목 장바구니 페이지 현출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수량에 따른 주문 금액 자동 변경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수량 및 주문 금액에 따른 주문 예정 금액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/>
              <a:t>항목 내용 자동 변경</a:t>
            </a:r>
            <a:r>
              <a:rPr lang="en-US" altLang="ko-KR" sz="12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8486124" y="3702734"/>
            <a:ext cx="24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장바구니</a:t>
            </a:r>
            <a:endParaRPr lang="ko-KR" altLang="en-US" dirty="0"/>
          </a:p>
        </p:txBody>
      </p:sp>
      <p:cxnSp>
        <p:nvCxnSpPr>
          <p:cNvPr id="8" name="꺾인 연결선 7"/>
          <p:cNvCxnSpPr>
            <a:stCxn id="17" idx="3"/>
            <a:endCxn id="20" idx="1"/>
          </p:cNvCxnSpPr>
          <p:nvPr/>
        </p:nvCxnSpPr>
        <p:spPr>
          <a:xfrm>
            <a:off x="6124574" y="3183911"/>
            <a:ext cx="2282090" cy="1454420"/>
          </a:xfrm>
          <a:prstGeom prst="bentConnector3">
            <a:avLst>
              <a:gd name="adj1" fmla="val 16192"/>
            </a:avLst>
          </a:prstGeom>
          <a:ln w="38100">
            <a:solidFill>
              <a:srgbClr val="FE4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9" idx="3"/>
            <a:endCxn id="20" idx="1"/>
          </p:cNvCxnSpPr>
          <p:nvPr/>
        </p:nvCxnSpPr>
        <p:spPr>
          <a:xfrm flipV="1">
            <a:off x="7873139" y="4638331"/>
            <a:ext cx="533525" cy="630755"/>
          </a:xfrm>
          <a:prstGeom prst="bentConnector3">
            <a:avLst/>
          </a:prstGeom>
          <a:ln w="38100">
            <a:solidFill>
              <a:srgbClr val="FE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260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812365" y="3571745"/>
            <a:ext cx="4951267" cy="2919406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111185A1-5018-8215-7DD1-410D5575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4" y="815511"/>
            <a:ext cx="6297144" cy="58327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3C8ADC8B-29EC-F7F2-8812-1C9672A9F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8" t="11013" r="15681" b="14087"/>
          <a:stretch/>
        </p:blipFill>
        <p:spPr>
          <a:xfrm>
            <a:off x="6958501" y="3721503"/>
            <a:ext cx="2609158" cy="2696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3770670" y="3415733"/>
            <a:ext cx="461088" cy="175028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3">
            <a:extLst>
              <a:ext uri="{FF2B5EF4-FFF2-40B4-BE49-F238E27FC236}">
                <a16:creationId xmlns:a16="http://schemas.microsoft.com/office/drawing/2014/main" id="{F83D4F4F-1673-870E-61E0-B46261E5EE3B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16200000" flipH="1">
            <a:off x="5194411" y="2397563"/>
            <a:ext cx="2900390" cy="5286785"/>
          </a:xfrm>
          <a:prstGeom prst="bentConnector3">
            <a:avLst>
              <a:gd name="adj1" fmla="val 106568"/>
            </a:avLst>
          </a:prstGeom>
          <a:ln w="38100">
            <a:solidFill>
              <a:srgbClr val="FE4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결제하기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9663131" y="4124251"/>
            <a:ext cx="1894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주문자의 정보 변경을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/>
              <a:t>위한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창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내용 변경 후 </a:t>
            </a:r>
            <a:r>
              <a:rPr lang="en-US" altLang="ko-KR" sz="1200" dirty="0"/>
              <a:t>DB</a:t>
            </a:r>
            <a:r>
              <a:rPr lang="ko-KR" altLang="en-US" sz="1200" dirty="0"/>
              <a:t>저장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/>
              <a:t>및 주문자 정보 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516986" y="1386908"/>
            <a:ext cx="5963880" cy="1203892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812365" y="1347941"/>
            <a:ext cx="4951267" cy="1985809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7053281" y="1759803"/>
            <a:ext cx="4656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장바구니 및 상품 상세 페이지의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결제하기</a:t>
            </a:r>
            <a:r>
              <a:rPr lang="en-US" altLang="ko-KR" sz="1200" b="1" dirty="0"/>
              <a:t>]</a:t>
            </a:r>
            <a:r>
              <a:rPr lang="ko-KR" altLang="en-US" sz="1200" b="1" dirty="0"/>
              <a:t> </a:t>
            </a:r>
            <a:r>
              <a:rPr lang="ko-KR" altLang="en-US" sz="1200" dirty="0"/>
              <a:t>버튼 클릭 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dirty="0"/>
              <a:t>결제하기 이동 후 선택된 항목 현출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상품 목록 별 </a:t>
            </a:r>
            <a:r>
              <a:rPr lang="en-US" altLang="ko-KR" sz="1200" dirty="0"/>
              <a:t>/ </a:t>
            </a:r>
            <a:r>
              <a:rPr lang="ko-KR" altLang="en-US" sz="1200" dirty="0"/>
              <a:t>브랜드 별 합산 수량 및 금액 정보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총 결재 금액 정보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적립 예정 포인트 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5210174" y="2665615"/>
            <a:ext cx="1270691" cy="221845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5753100" y="5151640"/>
            <a:ext cx="546790" cy="221845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5952875" y="5457656"/>
            <a:ext cx="280590" cy="151523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18" idx="3"/>
            <a:endCxn id="21" idx="1"/>
          </p:cNvCxnSpPr>
          <p:nvPr/>
        </p:nvCxnSpPr>
        <p:spPr>
          <a:xfrm>
            <a:off x="6480866" y="1988854"/>
            <a:ext cx="331499" cy="351992"/>
          </a:xfrm>
          <a:prstGeom prst="bentConnector3">
            <a:avLst/>
          </a:prstGeom>
          <a:ln w="38100">
            <a:solidFill>
              <a:srgbClr val="E55D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6" idx="3"/>
            <a:endCxn id="21" idx="1"/>
          </p:cNvCxnSpPr>
          <p:nvPr/>
        </p:nvCxnSpPr>
        <p:spPr>
          <a:xfrm flipV="1">
            <a:off x="6299890" y="2340846"/>
            <a:ext cx="512475" cy="2921717"/>
          </a:xfrm>
          <a:prstGeom prst="bentConnector3">
            <a:avLst>
              <a:gd name="adj1" fmla="val 64869"/>
            </a:avLst>
          </a:prstGeom>
          <a:ln w="38100">
            <a:solidFill>
              <a:srgbClr val="E5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6958501" y="1405249"/>
            <a:ext cx="19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결재하기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9571935" y="3721503"/>
            <a:ext cx="19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주문자 정보</a:t>
            </a:r>
            <a:endParaRPr lang="ko-KR" altLang="en-US" dirty="0"/>
          </a:p>
        </p:txBody>
      </p:sp>
      <p:cxnSp>
        <p:nvCxnSpPr>
          <p:cNvPr id="55" name="꺾인 연결선 54"/>
          <p:cNvCxnSpPr>
            <a:stCxn id="24" idx="3"/>
            <a:endCxn id="21" idx="1"/>
          </p:cNvCxnSpPr>
          <p:nvPr/>
        </p:nvCxnSpPr>
        <p:spPr>
          <a:xfrm flipV="1">
            <a:off x="6480865" y="2340846"/>
            <a:ext cx="331500" cy="435692"/>
          </a:xfrm>
          <a:prstGeom prst="bentConnector3">
            <a:avLst>
              <a:gd name="adj1" fmla="val 50000"/>
            </a:avLst>
          </a:prstGeom>
          <a:ln w="38100">
            <a:solidFill>
              <a:srgbClr val="E5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69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304643" y="1469085"/>
            <a:ext cx="5464591" cy="4456829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70380E6-FEA6-1362-479C-31B9D809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4" y="1469085"/>
            <a:ext cx="5063475" cy="4456829"/>
          </a:xfrm>
          <a:prstGeom prst="rect">
            <a:avLst/>
          </a:prstGeom>
          <a:ln w="12700">
            <a:solidFill>
              <a:srgbClr val="3E3E3E"/>
            </a:solidFill>
            <a:prstDash val="solid"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9B5C25-673F-2437-279C-279796C8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057" y="1787190"/>
            <a:ext cx="3429762" cy="3820619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4388757" y="2761327"/>
            <a:ext cx="2728686" cy="187234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비밀번호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rgbClr val="FE4F00"/>
                </a:solidFill>
              </a:rPr>
              <a:t>AES256 </a:t>
            </a:r>
            <a:r>
              <a:rPr lang="ko-KR" altLang="en-US" b="1" dirty="0">
                <a:solidFill>
                  <a:srgbClr val="FE4F00"/>
                </a:solidFill>
              </a:rPr>
              <a:t>암호화 </a:t>
            </a:r>
            <a:r>
              <a:rPr lang="ko-KR" altLang="en-US" b="1" dirty="0">
                <a:solidFill>
                  <a:schemeClr val="tx1"/>
                </a:solidFill>
              </a:rPr>
              <a:t>적용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4073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비밀번호 암호화</a:t>
            </a:r>
          </a:p>
        </p:txBody>
      </p:sp>
    </p:spTree>
    <p:extLst>
      <p:ext uri="{BB962C8B-B14F-4D97-AF65-F5344CB8AC3E}">
        <p14:creationId xmlns:p14="http://schemas.microsoft.com/office/powerpoint/2010/main" val="2716173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377055" y="1241704"/>
            <a:ext cx="5464591" cy="4757979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관리자 페이지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7" y="1241704"/>
            <a:ext cx="5853978" cy="4757980"/>
          </a:xfrm>
          <a:prstGeom prst="rect">
            <a:avLst/>
          </a:prstGeom>
          <a:noFill/>
          <a:ln w="9525">
            <a:solidFill>
              <a:srgbClr val="3E3E3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6681322" y="1795825"/>
            <a:ext cx="465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관리자 계정으로 로그인 시 관리자 페이지로 바로 이동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상단 메뉴</a:t>
            </a:r>
            <a:r>
              <a:rPr lang="en-US" altLang="ko-KR" sz="1200" dirty="0"/>
              <a:t>(</a:t>
            </a:r>
            <a:r>
              <a:rPr lang="ko-KR" altLang="en-US" sz="1200" dirty="0"/>
              <a:t>카테고리</a:t>
            </a:r>
            <a:r>
              <a:rPr lang="en-US" altLang="ko-KR" sz="1200" dirty="0"/>
              <a:t>, </a:t>
            </a:r>
            <a:r>
              <a:rPr lang="ko-KR" altLang="en-US" sz="1200" dirty="0"/>
              <a:t>브랜드</a:t>
            </a:r>
            <a:r>
              <a:rPr lang="en-US" altLang="ko-KR" sz="1200" dirty="0"/>
              <a:t>) </a:t>
            </a:r>
            <a:r>
              <a:rPr lang="ko-KR" altLang="en-US" sz="1200" dirty="0"/>
              <a:t>숨기기</a:t>
            </a:r>
            <a:r>
              <a:rPr lang="en-US" altLang="ko-KR" sz="1200" dirty="0"/>
              <a:t>(</a:t>
            </a:r>
            <a:r>
              <a:rPr lang="ko-KR" altLang="en-US" sz="1200" dirty="0"/>
              <a:t>사용자에게만 현출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회원관리 메뉴의 회원 목록 현출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6586542" y="1441271"/>
            <a:ext cx="19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관리자 페이지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22" y="2837858"/>
            <a:ext cx="16668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04B05-BA89-7ED2-7CF4-3B95D699BF69}"/>
              </a:ext>
            </a:extLst>
          </p:cNvPr>
          <p:cNvSpPr txBox="1"/>
          <p:nvPr/>
        </p:nvSpPr>
        <p:spPr>
          <a:xfrm>
            <a:off x="8377073" y="2828984"/>
            <a:ext cx="339867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회원 관리 메뉴 이동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브랜드 관리 메뉴 이동</a:t>
            </a:r>
            <a:endParaRPr lang="en-US" altLang="ko-KR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350355" y="4316615"/>
            <a:ext cx="754546" cy="1381918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5635210" y="1265091"/>
            <a:ext cx="460790" cy="360846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1756628" y="3859415"/>
            <a:ext cx="4212371" cy="2140268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24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59302" y="1190903"/>
            <a:ext cx="9682344" cy="5362297"/>
          </a:xfrm>
          <a:prstGeom prst="rect">
            <a:avLst/>
          </a:prstGeom>
          <a:solidFill>
            <a:srgbClr val="FE4F00">
              <a:alpha val="5000"/>
            </a:srgbClr>
          </a:solidFill>
          <a:ln w="28575">
            <a:solidFill>
              <a:srgbClr val="FE4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CD6557-9102-BFA8-C63B-D38B2553DCF3}"/>
              </a:ext>
            </a:extLst>
          </p:cNvPr>
          <p:cNvSpPr txBox="1"/>
          <p:nvPr/>
        </p:nvSpPr>
        <p:spPr>
          <a:xfrm>
            <a:off x="250767" y="157951"/>
            <a:ext cx="5371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FUNCTION_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관리자 페이지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브랜드 관리</a:t>
            </a:r>
            <a:r>
              <a:rPr lang="en-US" altLang="ko-KR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2235201" y="1321856"/>
            <a:ext cx="1985457" cy="369332"/>
          </a:xfrm>
          <a:prstGeom prst="rect">
            <a:avLst/>
          </a:prstGeom>
          <a:solidFill>
            <a:srgbClr val="EEEEEE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브랜드 등록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190904"/>
            <a:ext cx="1666875" cy="265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497232" y="2264171"/>
            <a:ext cx="747367" cy="771129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1" y="1729288"/>
            <a:ext cx="3213100" cy="470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4" y="2162224"/>
            <a:ext cx="3670299" cy="42810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21" y="4113808"/>
            <a:ext cx="3620159" cy="23243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5144386" y="1754688"/>
            <a:ext cx="1985457" cy="369332"/>
          </a:xfrm>
          <a:prstGeom prst="rect">
            <a:avLst/>
          </a:prstGeom>
          <a:solidFill>
            <a:srgbClr val="EEEEEE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브랜드 수정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387C5-2610-E99D-D126-9C64403CB854}"/>
              </a:ext>
            </a:extLst>
          </p:cNvPr>
          <p:cNvSpPr txBox="1"/>
          <p:nvPr/>
        </p:nvSpPr>
        <p:spPr>
          <a:xfrm>
            <a:off x="8067521" y="3694275"/>
            <a:ext cx="1985457" cy="369332"/>
          </a:xfrm>
          <a:prstGeom prst="rect">
            <a:avLst/>
          </a:prstGeom>
          <a:solidFill>
            <a:srgbClr val="EEEEEE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브랜드 삭제</a:t>
            </a:r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449" y="2845591"/>
            <a:ext cx="1848252" cy="37893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5178023" y="2497533"/>
            <a:ext cx="967329" cy="233363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C93026-70F3-1458-B6EC-3A44FA6C50F1}"/>
              </a:ext>
            </a:extLst>
          </p:cNvPr>
          <p:cNvSpPr/>
          <p:nvPr/>
        </p:nvSpPr>
        <p:spPr>
          <a:xfrm>
            <a:off x="8092921" y="4415233"/>
            <a:ext cx="967329" cy="233363"/>
          </a:xfrm>
          <a:prstGeom prst="rect">
            <a:avLst/>
          </a:prstGeom>
          <a:noFill/>
          <a:ln w="38100">
            <a:solidFill>
              <a:srgbClr val="FE4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20" idx="1"/>
          </p:cNvCxnSpPr>
          <p:nvPr/>
        </p:nvCxnSpPr>
        <p:spPr>
          <a:xfrm rot="10800000">
            <a:off x="7470575" y="3224521"/>
            <a:ext cx="622346" cy="1307394"/>
          </a:xfrm>
          <a:prstGeom prst="bentConnector2">
            <a:avLst/>
          </a:prstGeom>
          <a:ln w="19050">
            <a:solidFill>
              <a:srgbClr val="E5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19" idx="3"/>
            <a:endCxn id="4101" idx="0"/>
          </p:cNvCxnSpPr>
          <p:nvPr/>
        </p:nvCxnSpPr>
        <p:spPr>
          <a:xfrm>
            <a:off x="6145352" y="2614215"/>
            <a:ext cx="1325223" cy="231376"/>
          </a:xfrm>
          <a:prstGeom prst="bentConnector2">
            <a:avLst/>
          </a:prstGeom>
          <a:ln w="19050">
            <a:solidFill>
              <a:srgbClr val="E5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367" y="1293079"/>
            <a:ext cx="2704713" cy="2135921"/>
          </a:xfrm>
          <a:prstGeom prst="rect">
            <a:avLst/>
          </a:prstGeom>
          <a:noFill/>
          <a:ln w="9525">
            <a:solidFill>
              <a:srgbClr val="3E3E3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1" name="꺾인 연결선 30"/>
          <p:cNvCxnSpPr>
            <a:stCxn id="4101" idx="3"/>
            <a:endCxn id="4102" idx="1"/>
          </p:cNvCxnSpPr>
          <p:nvPr/>
        </p:nvCxnSpPr>
        <p:spPr>
          <a:xfrm flipV="1">
            <a:off x="8394701" y="2361040"/>
            <a:ext cx="613666" cy="674016"/>
          </a:xfrm>
          <a:prstGeom prst="bentConnector3">
            <a:avLst/>
          </a:prstGeom>
          <a:ln w="38100">
            <a:solidFill>
              <a:srgbClr val="E55D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꺾인 연결선 2056"/>
          <p:cNvCxnSpPr>
            <a:stCxn id="17" idx="3"/>
          </p:cNvCxnSpPr>
          <p:nvPr/>
        </p:nvCxnSpPr>
        <p:spPr>
          <a:xfrm flipV="1">
            <a:off x="1244599" y="2497533"/>
            <a:ext cx="1016002" cy="152203"/>
          </a:xfrm>
          <a:prstGeom prst="bentConnector3">
            <a:avLst/>
          </a:prstGeom>
          <a:ln w="38100">
            <a:solidFill>
              <a:srgbClr val="E55D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482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723DD2-AB11-4CC0-9BD3-AA12A0BA16C3}"/>
              </a:ext>
            </a:extLst>
          </p:cNvPr>
          <p:cNvSpPr txBox="1"/>
          <p:nvPr/>
        </p:nvSpPr>
        <p:spPr>
          <a:xfrm>
            <a:off x="1417920" y="2752460"/>
            <a:ext cx="5286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5400" b="1" dirty="0">
                <a:latin typeface="+mj-lt"/>
              </a:rPr>
              <a:t>HRHZ PROJECT</a:t>
            </a:r>
            <a:endParaRPr lang="ko-KR" altLang="en-US" sz="5400" b="1" dirty="0">
              <a:latin typeface="+mj-lt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CF9D9E-D117-446A-ADD7-95D59162744D}"/>
              </a:ext>
            </a:extLst>
          </p:cNvPr>
          <p:cNvCxnSpPr>
            <a:cxnSpLocks/>
          </p:cNvCxnSpPr>
          <p:nvPr/>
        </p:nvCxnSpPr>
        <p:spPr>
          <a:xfrm flipH="1">
            <a:off x="1402975" y="3751297"/>
            <a:ext cx="938605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ithub 로고 - 무료 소셜 미디어개 아이콘">
            <a:hlinkClick r:id="rId2"/>
            <a:extLst>
              <a:ext uri="{FF2B5EF4-FFF2-40B4-BE49-F238E27FC236}">
                <a16:creationId xmlns:a16="http://schemas.microsoft.com/office/drawing/2014/main" id="{AD19F45E-9F09-22EE-2808-1F5779210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2311463"/>
            <a:ext cx="1410789" cy="14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D9171C-DAC9-28EA-8DC2-25FA1E5DCBBD}"/>
              </a:ext>
            </a:extLst>
          </p:cNvPr>
          <p:cNvSpPr txBox="1"/>
          <p:nvPr/>
        </p:nvSpPr>
        <p:spPr>
          <a:xfrm>
            <a:off x="6498922" y="1649082"/>
            <a:ext cx="2050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HRHZ GITHUB GO!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E83C1F7-CDCD-1D23-6E81-F846B7307050}"/>
              </a:ext>
            </a:extLst>
          </p:cNvPr>
          <p:cNvSpPr/>
          <p:nvPr/>
        </p:nvSpPr>
        <p:spPr>
          <a:xfrm>
            <a:off x="7424767" y="2002158"/>
            <a:ext cx="198873" cy="24700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3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8F073125-ABA3-486C-A0DA-46E6C4D9D637}"/>
              </a:ext>
            </a:extLst>
          </p:cNvPr>
          <p:cNvSpPr/>
          <p:nvPr/>
        </p:nvSpPr>
        <p:spPr>
          <a:xfrm>
            <a:off x="4232800" y="1217367"/>
            <a:ext cx="2801257" cy="280125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7F6797-D6F7-4D2E-B8EB-EF49B7ACB426}"/>
              </a:ext>
            </a:extLst>
          </p:cNvPr>
          <p:cNvSpPr/>
          <p:nvPr/>
        </p:nvSpPr>
        <p:spPr>
          <a:xfrm>
            <a:off x="3009976" y="3148391"/>
            <a:ext cx="2801257" cy="28012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85F6F2-BB19-4D7C-83EB-E755C8633D29}"/>
              </a:ext>
            </a:extLst>
          </p:cNvPr>
          <p:cNvSpPr/>
          <p:nvPr/>
        </p:nvSpPr>
        <p:spPr>
          <a:xfrm>
            <a:off x="5556292" y="3156780"/>
            <a:ext cx="2801257" cy="280125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C9397-B4D0-4A18-8724-6B0738F8C514}"/>
              </a:ext>
            </a:extLst>
          </p:cNvPr>
          <p:cNvSpPr txBox="1"/>
          <p:nvPr/>
        </p:nvSpPr>
        <p:spPr>
          <a:xfrm>
            <a:off x="570102" y="48053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3200" b="1" dirty="0">
                <a:latin typeface="+mn-ea"/>
                <a:ea typeface="+mn-ea"/>
              </a:rPr>
              <a:t>트렌드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5EB8F3-1653-42EB-9C65-993CB7E1549D}"/>
              </a:ext>
            </a:extLst>
          </p:cNvPr>
          <p:cNvCxnSpPr/>
          <p:nvPr/>
        </p:nvCxnSpPr>
        <p:spPr>
          <a:xfrm flipV="1">
            <a:off x="6955405" y="1845425"/>
            <a:ext cx="566057" cy="36285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007A4E2-2481-4B47-B28D-944CA4ED683F}"/>
              </a:ext>
            </a:extLst>
          </p:cNvPr>
          <p:cNvCxnSpPr>
            <a:cxnSpLocks/>
          </p:cNvCxnSpPr>
          <p:nvPr/>
        </p:nvCxnSpPr>
        <p:spPr>
          <a:xfrm>
            <a:off x="7521462" y="1845425"/>
            <a:ext cx="293367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E22747-507B-4B10-81FD-C209F724C651}"/>
              </a:ext>
            </a:extLst>
          </p:cNvPr>
          <p:cNvSpPr txBox="1"/>
          <p:nvPr/>
        </p:nvSpPr>
        <p:spPr>
          <a:xfrm>
            <a:off x="8155476" y="1451828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시간 대비 규모 정도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62BC61B-51AA-463D-9C20-421EEE4F07BE}"/>
              </a:ext>
            </a:extLst>
          </p:cNvPr>
          <p:cNvCxnSpPr>
            <a:cxnSpLocks/>
          </p:cNvCxnSpPr>
          <p:nvPr/>
        </p:nvCxnSpPr>
        <p:spPr>
          <a:xfrm>
            <a:off x="8908939" y="4400992"/>
            <a:ext cx="220617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7389BA3-AF94-4160-A778-44DD64F632C1}"/>
              </a:ext>
            </a:extLst>
          </p:cNvPr>
          <p:cNvSpPr txBox="1"/>
          <p:nvPr/>
        </p:nvSpPr>
        <p:spPr>
          <a:xfrm>
            <a:off x="8846267" y="4007395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내용 기능 활용성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C5A18A-3F13-44FF-A33A-AB2F5344D9E7}"/>
              </a:ext>
            </a:extLst>
          </p:cNvPr>
          <p:cNvCxnSpPr/>
          <p:nvPr/>
        </p:nvCxnSpPr>
        <p:spPr>
          <a:xfrm flipV="1">
            <a:off x="8350657" y="4400773"/>
            <a:ext cx="566057" cy="36285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9B4F60-BAA4-25F5-C122-C0CEEA292E1A}"/>
              </a:ext>
            </a:extLst>
          </p:cNvPr>
          <p:cNvGrpSpPr/>
          <p:nvPr/>
        </p:nvGrpSpPr>
        <p:grpSpPr>
          <a:xfrm>
            <a:off x="761908" y="3542081"/>
            <a:ext cx="2287090" cy="665369"/>
            <a:chOff x="761908" y="3542081"/>
            <a:chExt cx="2287090" cy="66536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C2D2FA0-3AA4-4796-B4DF-A9C23690F475}"/>
                </a:ext>
              </a:extLst>
            </p:cNvPr>
            <p:cNvCxnSpPr>
              <a:cxnSpLocks/>
            </p:cNvCxnSpPr>
            <p:nvPr/>
          </p:nvCxnSpPr>
          <p:spPr>
            <a:xfrm>
              <a:off x="2374084" y="3543050"/>
              <a:ext cx="674914" cy="66440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6CB5059-B23D-48E5-90EA-65E36BB76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908" y="3542081"/>
              <a:ext cx="1613057" cy="25717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7DBB6F6-665C-4352-A559-3E5E8FB425ED}"/>
              </a:ext>
            </a:extLst>
          </p:cNvPr>
          <p:cNvSpPr txBox="1"/>
          <p:nvPr/>
        </p:nvSpPr>
        <p:spPr>
          <a:xfrm>
            <a:off x="761908" y="31676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판매종목</a:t>
            </a:r>
          </a:p>
        </p:txBody>
      </p:sp>
      <p:pic>
        <p:nvPicPr>
          <p:cNvPr id="4" name="Picture 2" descr="쇼핑 - 무료 상업개 아이콘">
            <a:extLst>
              <a:ext uri="{FF2B5EF4-FFF2-40B4-BE49-F238E27FC236}">
                <a16:creationId xmlns:a16="http://schemas.microsoft.com/office/drawing/2014/main" id="{D9D0DB14-0CCA-7F8F-E263-C1BFD386B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3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73" y="3756785"/>
            <a:ext cx="1779794" cy="177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다이아몬드 - 무료 패션개 아이콘">
            <a:extLst>
              <a:ext uri="{FF2B5EF4-FFF2-40B4-BE49-F238E27FC236}">
                <a16:creationId xmlns:a16="http://schemas.microsoft.com/office/drawing/2014/main" id="{EFCB8879-31A3-EC43-CA3D-0B6D22F4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07" y="3755942"/>
            <a:ext cx="1584269" cy="15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규모 - 무료 사업개 아이콘">
            <a:extLst>
              <a:ext uri="{FF2B5EF4-FFF2-40B4-BE49-F238E27FC236}">
                <a16:creationId xmlns:a16="http://schemas.microsoft.com/office/drawing/2014/main" id="{A7489EC6-9B05-895A-CFAE-63BB1182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5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81" y="1770500"/>
            <a:ext cx="1526657" cy="152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29C2B7-D8C1-4B53-9D0C-FA77D83095C3}"/>
              </a:ext>
            </a:extLst>
          </p:cNvPr>
          <p:cNvSpPr txBox="1"/>
          <p:nvPr/>
        </p:nvSpPr>
        <p:spPr>
          <a:xfrm>
            <a:off x="250767" y="157951"/>
            <a:ext cx="240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lt"/>
                <a:ea typeface="KoPub돋움체 Bold" panose="02020603020101020101" pitchFamily="18" charset="-127"/>
              </a:rPr>
              <a:t>GOAL_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n-ea"/>
              </a:rPr>
              <a:t>개발 목적</a:t>
            </a:r>
          </a:p>
        </p:txBody>
      </p:sp>
    </p:spTree>
    <p:extLst>
      <p:ext uri="{BB962C8B-B14F-4D97-AF65-F5344CB8AC3E}">
        <p14:creationId xmlns:p14="http://schemas.microsoft.com/office/powerpoint/2010/main" val="201382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8F073125-ABA3-486C-A0DA-46E6C4D9D637}"/>
              </a:ext>
            </a:extLst>
          </p:cNvPr>
          <p:cNvSpPr/>
          <p:nvPr/>
        </p:nvSpPr>
        <p:spPr>
          <a:xfrm>
            <a:off x="4232800" y="1217367"/>
            <a:ext cx="2801257" cy="2801257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7F6797-D6F7-4D2E-B8EB-EF49B7ACB426}"/>
              </a:ext>
            </a:extLst>
          </p:cNvPr>
          <p:cNvSpPr/>
          <p:nvPr/>
        </p:nvSpPr>
        <p:spPr>
          <a:xfrm>
            <a:off x="3022708" y="3148391"/>
            <a:ext cx="2801257" cy="2801257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85F6F2-BB19-4D7C-83EB-E755C8633D29}"/>
              </a:ext>
            </a:extLst>
          </p:cNvPr>
          <p:cNvSpPr/>
          <p:nvPr/>
        </p:nvSpPr>
        <p:spPr>
          <a:xfrm>
            <a:off x="5569024" y="3156780"/>
            <a:ext cx="2801257" cy="2801257"/>
          </a:xfrm>
          <a:prstGeom prst="ellipse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 descr="비주얼, 소프트뱅크벤처스서 80억 추가 투자 유치">
            <a:extLst>
              <a:ext uri="{FF2B5EF4-FFF2-40B4-BE49-F238E27FC236}">
                <a16:creationId xmlns:a16="http://schemas.microsoft.com/office/drawing/2014/main" id="{C4EC5199-129C-5DB7-702B-DD21F4C43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0" y="524792"/>
            <a:ext cx="10310796" cy="58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9C2B7-D8C1-4B53-9D0C-FA77D83095C3}"/>
              </a:ext>
            </a:extLst>
          </p:cNvPr>
          <p:cNvSpPr txBox="1"/>
          <p:nvPr/>
        </p:nvSpPr>
        <p:spPr>
          <a:xfrm>
            <a:off x="250767" y="157951"/>
            <a:ext cx="240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lt"/>
                <a:ea typeface="KoPub돋움체 Bold" panose="02020603020101020101" pitchFamily="18" charset="-127"/>
              </a:rPr>
              <a:t>GOAL_</a:t>
            </a:r>
            <a:r>
              <a:rPr lang="ko-KR" altLang="en-US" sz="20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n-ea"/>
              </a:rPr>
              <a:t>개발 목적</a:t>
            </a:r>
          </a:p>
        </p:txBody>
      </p:sp>
    </p:spTree>
    <p:extLst>
      <p:ext uri="{BB962C8B-B14F-4D97-AF65-F5344CB8AC3E}">
        <p14:creationId xmlns:p14="http://schemas.microsoft.com/office/powerpoint/2010/main" val="94506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B8BF9-0E46-4E68-93A0-0CCF62F9F7E8}"/>
              </a:ext>
            </a:extLst>
          </p:cNvPr>
          <p:cNvSpPr txBox="1"/>
          <p:nvPr/>
        </p:nvSpPr>
        <p:spPr>
          <a:xfrm>
            <a:off x="3655685" y="2321005"/>
            <a:ext cx="488063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rPr>
              <a:t>PLAN</a:t>
            </a:r>
            <a:endParaRPr lang="ko-KR" altLang="en-US" sz="13800" b="1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65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7C5335-1EDB-48C5-B1B5-21F0F30FBD36}"/>
              </a:ext>
            </a:extLst>
          </p:cNvPr>
          <p:cNvSpPr/>
          <p:nvPr/>
        </p:nvSpPr>
        <p:spPr>
          <a:xfrm>
            <a:off x="2992211" y="2565399"/>
            <a:ext cx="4818289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BBE9A-49C0-4290-8496-52E4DFC12519}"/>
              </a:ext>
            </a:extLst>
          </p:cNvPr>
          <p:cNvSpPr txBox="1"/>
          <p:nvPr/>
        </p:nvSpPr>
        <p:spPr>
          <a:xfrm>
            <a:off x="3259701" y="266522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장미라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F6C63-3E8E-4A1A-AF48-D36BCF3D2617}"/>
              </a:ext>
            </a:extLst>
          </p:cNvPr>
          <p:cNvSpPr txBox="1"/>
          <p:nvPr/>
        </p:nvSpPr>
        <p:spPr>
          <a:xfrm>
            <a:off x="3290346" y="3136132"/>
            <a:ext cx="473206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AD493-75C8-DC60-9FDC-51D24B3F9C36}"/>
              </a:ext>
            </a:extLst>
          </p:cNvPr>
          <p:cNvSpPr txBox="1"/>
          <p:nvPr/>
        </p:nvSpPr>
        <p:spPr>
          <a:xfrm>
            <a:off x="3230730" y="3003124"/>
            <a:ext cx="4341249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설계 및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ERD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작업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구축 및 관리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장바구니 기능 개발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쿼리 작업 및 오류 수정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F59092-95C9-A3AA-E591-83F3ACD33D88}"/>
              </a:ext>
            </a:extLst>
          </p:cNvPr>
          <p:cNvGrpSpPr/>
          <p:nvPr/>
        </p:nvGrpSpPr>
        <p:grpSpPr>
          <a:xfrm>
            <a:off x="8687342" y="2738704"/>
            <a:ext cx="2083713" cy="1323440"/>
            <a:chOff x="8687342" y="2738704"/>
            <a:chExt cx="2083713" cy="13234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BE3D18-A6BA-D85E-956C-7871EF98126E}"/>
                </a:ext>
              </a:extLst>
            </p:cNvPr>
            <p:cNvSpPr txBox="1"/>
            <p:nvPr/>
          </p:nvSpPr>
          <p:spPr>
            <a:xfrm>
              <a:off x="9184594" y="3062706"/>
              <a:ext cx="1089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00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 sz="3600" b="1" dirty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DEV</a:t>
              </a:r>
              <a:endParaRPr lang="ko-KR" altLang="en-US" sz="36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33ACB4-3776-FCD8-3161-ADC9B3B82C69}"/>
                </a:ext>
              </a:extLst>
            </p:cNvPr>
            <p:cNvSpPr txBox="1"/>
            <p:nvPr/>
          </p:nvSpPr>
          <p:spPr>
            <a:xfrm>
              <a:off x="8687342" y="2738705"/>
              <a:ext cx="497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{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E560FF-3FE4-093C-37DE-EDCA88916550}"/>
                </a:ext>
              </a:extLst>
            </p:cNvPr>
            <p:cNvSpPr txBox="1"/>
            <p:nvPr/>
          </p:nvSpPr>
          <p:spPr>
            <a:xfrm>
              <a:off x="10273803" y="2738704"/>
              <a:ext cx="497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}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:a16="http://schemas.microsoft.com/office/drawing/2014/main" id="{B0F3C6E7-B146-87C9-BCD4-81D818BDFA99}"/>
              </a:ext>
            </a:extLst>
          </p:cNvPr>
          <p:cNvSpPr txBox="1">
            <a:spLocks/>
          </p:cNvSpPr>
          <p:nvPr/>
        </p:nvSpPr>
        <p:spPr>
          <a:xfrm>
            <a:off x="250767" y="131627"/>
            <a:ext cx="8918050" cy="57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en-US" sz="2800" b="1" dirty="0">
                <a:solidFill>
                  <a:srgbClr val="3E3E3E"/>
                </a:solidFill>
              </a:rPr>
              <a:t>PLAN_</a:t>
            </a:r>
            <a:r>
              <a:rPr kumimoji="1" lang="en-US" altLang="en-US" sz="2000" b="1" dirty="0">
                <a:solidFill>
                  <a:srgbClr val="3E3E3E"/>
                </a:solidFill>
              </a:rPr>
              <a:t>MEMBER(</a:t>
            </a:r>
            <a:r>
              <a:rPr kumimoji="1" lang="ko-KR" altLang="en-US" sz="2000" b="1" dirty="0">
                <a:solidFill>
                  <a:srgbClr val="3E3E3E"/>
                </a:solidFill>
              </a:rPr>
              <a:t>팀장</a:t>
            </a:r>
            <a:r>
              <a:rPr kumimoji="1" lang="en-US" altLang="ko-KR" sz="2000" b="1" dirty="0">
                <a:solidFill>
                  <a:srgbClr val="3E3E3E"/>
                </a:solidFill>
              </a:rPr>
              <a:t>)</a:t>
            </a:r>
            <a:endParaRPr kumimoji="1" lang="x-none" altLang="en-US" sz="2000" b="1" dirty="0">
              <a:solidFill>
                <a:srgbClr val="3E3E3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DA722A-B466-2B15-0AAF-E9F919178123}"/>
              </a:ext>
            </a:extLst>
          </p:cNvPr>
          <p:cNvSpPr/>
          <p:nvPr/>
        </p:nvSpPr>
        <p:spPr>
          <a:xfrm>
            <a:off x="960211" y="2555874"/>
            <a:ext cx="2032000" cy="1930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C104103D-ED95-8E02-F3E5-310DFBD25127}"/>
              </a:ext>
            </a:extLst>
          </p:cNvPr>
          <p:cNvSpPr/>
          <p:nvPr/>
        </p:nvSpPr>
        <p:spPr>
          <a:xfrm rot="5400000">
            <a:off x="2901932" y="3459823"/>
            <a:ext cx="347474" cy="16691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01C613A-B706-1583-876F-9AC7EACEC657}"/>
              </a:ext>
            </a:extLst>
          </p:cNvPr>
          <p:cNvGrpSpPr/>
          <p:nvPr/>
        </p:nvGrpSpPr>
        <p:grpSpPr>
          <a:xfrm>
            <a:off x="1314560" y="2900115"/>
            <a:ext cx="1329740" cy="2013139"/>
            <a:chOff x="1448104" y="2062109"/>
            <a:chExt cx="1329740" cy="2013139"/>
          </a:xfrm>
        </p:grpSpPr>
        <p:sp>
          <p:nvSpPr>
            <p:cNvPr id="22" name="현 21">
              <a:extLst>
                <a:ext uri="{FF2B5EF4-FFF2-40B4-BE49-F238E27FC236}">
                  <a16:creationId xmlns:a16="http://schemas.microsoft.com/office/drawing/2014/main" id="{AAEF1E00-D408-406D-1ABA-8ABD3D4BA10C}"/>
                </a:ext>
              </a:extLst>
            </p:cNvPr>
            <p:cNvSpPr/>
            <p:nvPr/>
          </p:nvSpPr>
          <p:spPr>
            <a:xfrm rot="6692104">
              <a:off x="1448104" y="2745508"/>
              <a:ext cx="1329740" cy="132974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65A493-D537-E477-7765-8B7323C5D51E}"/>
                </a:ext>
              </a:extLst>
            </p:cNvPr>
            <p:cNvSpPr/>
            <p:nvPr/>
          </p:nvSpPr>
          <p:spPr>
            <a:xfrm>
              <a:off x="1725625" y="2062109"/>
              <a:ext cx="774700" cy="774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77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D07F56-3E7B-4782-AC2D-6DBE53F16CE9}"/>
              </a:ext>
            </a:extLst>
          </p:cNvPr>
          <p:cNvCxnSpPr>
            <a:cxnSpLocks/>
          </p:cNvCxnSpPr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7C5335-1EDB-48C5-B1B5-21F0F30FBD36}"/>
              </a:ext>
            </a:extLst>
          </p:cNvPr>
          <p:cNvSpPr/>
          <p:nvPr/>
        </p:nvSpPr>
        <p:spPr>
          <a:xfrm>
            <a:off x="3135086" y="1736724"/>
            <a:ext cx="4427764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03086" y="1727199"/>
            <a:ext cx="2198916" cy="1930400"/>
            <a:chOff x="1103086" y="1727199"/>
            <a:chExt cx="2198916" cy="19304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DDCED8-F966-45B0-B7FB-A9664958C432}"/>
                </a:ext>
              </a:extLst>
            </p:cNvPr>
            <p:cNvSpPr/>
            <p:nvPr/>
          </p:nvSpPr>
          <p:spPr>
            <a:xfrm>
              <a:off x="1103086" y="1727199"/>
              <a:ext cx="2032000" cy="1930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35258778-F81E-4A39-B994-535D761BD272}"/>
                </a:ext>
              </a:extLst>
            </p:cNvPr>
            <p:cNvSpPr/>
            <p:nvPr/>
          </p:nvSpPr>
          <p:spPr>
            <a:xfrm rot="5400000">
              <a:off x="3044807" y="2631148"/>
              <a:ext cx="347474" cy="166916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FBBE9A-49C0-4290-8496-52E4DFC12519}"/>
              </a:ext>
            </a:extLst>
          </p:cNvPr>
          <p:cNvSpPr txBox="1"/>
          <p:nvPr/>
        </p:nvSpPr>
        <p:spPr>
          <a:xfrm>
            <a:off x="3402576" y="187138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b="1" dirty="0" err="1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정승문</a:t>
            </a:r>
            <a:endParaRPr lang="ko-KR" altLang="en-US" b="1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F6C63-3E8E-4A1A-AF48-D36BCF3D2617}"/>
              </a:ext>
            </a:extLst>
          </p:cNvPr>
          <p:cNvSpPr txBox="1"/>
          <p:nvPr/>
        </p:nvSpPr>
        <p:spPr>
          <a:xfrm>
            <a:off x="3433221" y="2263912"/>
            <a:ext cx="3608680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네이버 문자 인증번호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구글 로그인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결제하기 기능 개발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브랜드 팝업 기능 개발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사이트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흐름 개선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BDA2BF-7B8C-03C2-1DAA-3EAFD6EC8435}"/>
              </a:ext>
            </a:extLst>
          </p:cNvPr>
          <p:cNvGrpSpPr/>
          <p:nvPr/>
        </p:nvGrpSpPr>
        <p:grpSpPr>
          <a:xfrm>
            <a:off x="1457435" y="2071440"/>
            <a:ext cx="1329740" cy="2013139"/>
            <a:chOff x="1448104" y="2062109"/>
            <a:chExt cx="1329740" cy="2013139"/>
          </a:xfrm>
        </p:grpSpPr>
        <p:sp>
          <p:nvSpPr>
            <p:cNvPr id="4" name="현 3">
              <a:extLst>
                <a:ext uri="{FF2B5EF4-FFF2-40B4-BE49-F238E27FC236}">
                  <a16:creationId xmlns:a16="http://schemas.microsoft.com/office/drawing/2014/main" id="{2DB28BD3-CA1E-5991-7C3D-7346E3FFA130}"/>
                </a:ext>
              </a:extLst>
            </p:cNvPr>
            <p:cNvSpPr/>
            <p:nvPr/>
          </p:nvSpPr>
          <p:spPr>
            <a:xfrm rot="6692104">
              <a:off x="1448104" y="2745508"/>
              <a:ext cx="1329740" cy="132974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4609E84-6C99-6181-E582-D9E9F3048137}"/>
                </a:ext>
              </a:extLst>
            </p:cNvPr>
            <p:cNvSpPr/>
            <p:nvPr/>
          </p:nvSpPr>
          <p:spPr>
            <a:xfrm>
              <a:off x="1725625" y="2062109"/>
              <a:ext cx="774700" cy="774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FB267A7-7798-649E-CE06-2215465A754A}"/>
              </a:ext>
            </a:extLst>
          </p:cNvPr>
          <p:cNvSpPr/>
          <p:nvPr/>
        </p:nvSpPr>
        <p:spPr>
          <a:xfrm>
            <a:off x="1103086" y="4203592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99CCD09-EE62-C5D5-6E2B-96E0B0F51F65}"/>
              </a:ext>
            </a:extLst>
          </p:cNvPr>
          <p:cNvSpPr/>
          <p:nvPr/>
        </p:nvSpPr>
        <p:spPr>
          <a:xfrm>
            <a:off x="3135086" y="4203592"/>
            <a:ext cx="4427764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C09130E-45AD-71C1-EE8B-EDD59D57EBAC}"/>
              </a:ext>
            </a:extLst>
          </p:cNvPr>
          <p:cNvSpPr/>
          <p:nvPr/>
        </p:nvSpPr>
        <p:spPr>
          <a:xfrm rot="5400000">
            <a:off x="3044807" y="5107541"/>
            <a:ext cx="347474" cy="166916"/>
          </a:xfrm>
          <a:prstGeom prst="triangle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E194824-5284-FB46-EE48-6386648B0282}"/>
              </a:ext>
            </a:extLst>
          </p:cNvPr>
          <p:cNvGrpSpPr/>
          <p:nvPr/>
        </p:nvGrpSpPr>
        <p:grpSpPr>
          <a:xfrm>
            <a:off x="1457435" y="4547833"/>
            <a:ext cx="1329740" cy="2013139"/>
            <a:chOff x="1448104" y="2062109"/>
            <a:chExt cx="1329740" cy="2013139"/>
          </a:xfrm>
        </p:grpSpPr>
        <p:sp>
          <p:nvSpPr>
            <p:cNvPr id="51" name="현 50">
              <a:extLst>
                <a:ext uri="{FF2B5EF4-FFF2-40B4-BE49-F238E27FC236}">
                  <a16:creationId xmlns:a16="http://schemas.microsoft.com/office/drawing/2014/main" id="{D2FA746C-ECEC-3819-4FC6-4D815659B85B}"/>
                </a:ext>
              </a:extLst>
            </p:cNvPr>
            <p:cNvSpPr/>
            <p:nvPr/>
          </p:nvSpPr>
          <p:spPr>
            <a:xfrm rot="6692104">
              <a:off x="1448104" y="2745508"/>
              <a:ext cx="1329740" cy="132974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11D5E6E-FC85-6E94-A399-F9366B7E18FD}"/>
                </a:ext>
              </a:extLst>
            </p:cNvPr>
            <p:cNvSpPr/>
            <p:nvPr/>
          </p:nvSpPr>
          <p:spPr>
            <a:xfrm>
              <a:off x="1725625" y="2062109"/>
              <a:ext cx="774700" cy="774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51" name="TextBox 5150">
            <a:extLst>
              <a:ext uri="{FF2B5EF4-FFF2-40B4-BE49-F238E27FC236}">
                <a16:creationId xmlns:a16="http://schemas.microsoft.com/office/drawing/2014/main" id="{62CEA6C4-A7F1-519E-924E-C33E2A8C2DF6}"/>
              </a:ext>
            </a:extLst>
          </p:cNvPr>
          <p:cNvSpPr txBox="1"/>
          <p:nvPr/>
        </p:nvSpPr>
        <p:spPr>
          <a:xfrm>
            <a:off x="3402576" y="43411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성은영</a:t>
            </a:r>
          </a:p>
        </p:txBody>
      </p:sp>
      <p:sp>
        <p:nvSpPr>
          <p:cNvPr id="5153" name="TextBox 5152">
            <a:extLst>
              <a:ext uri="{FF2B5EF4-FFF2-40B4-BE49-F238E27FC236}">
                <a16:creationId xmlns:a16="http://schemas.microsoft.com/office/drawing/2014/main" id="{D98E1E52-0BF8-C024-A830-C01B8FC89B95}"/>
              </a:ext>
            </a:extLst>
          </p:cNvPr>
          <p:cNvSpPr txBox="1"/>
          <p:nvPr/>
        </p:nvSpPr>
        <p:spPr>
          <a:xfrm>
            <a:off x="3458696" y="4742753"/>
            <a:ext cx="3339376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네이버 로그인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API,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카카오 주소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카테고리 기능 개발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브랜드 등록 기능 개발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사이트 </a:t>
            </a:r>
            <a:r>
              <a:rPr lang="en-US" altLang="ko-KR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FRONT </a:t>
            </a:r>
            <a:r>
              <a:rPr lang="ko-KR" altLang="en-US" sz="1400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수정 및 개선</a:t>
            </a:r>
            <a:endParaRPr lang="en-US" altLang="ko-KR" sz="1400" dirty="0">
              <a:ln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D354BB-8FCC-DA70-FA5D-D2EEC9E901D4}"/>
              </a:ext>
            </a:extLst>
          </p:cNvPr>
          <p:cNvGrpSpPr/>
          <p:nvPr/>
        </p:nvGrpSpPr>
        <p:grpSpPr>
          <a:xfrm>
            <a:off x="8018495" y="4270183"/>
            <a:ext cx="3576444" cy="1366581"/>
            <a:chOff x="8018495" y="4270183"/>
            <a:chExt cx="3576444" cy="1366581"/>
          </a:xfrm>
        </p:grpSpPr>
        <p:sp>
          <p:nvSpPr>
            <p:cNvPr id="5155" name="TextBox 5154">
              <a:extLst>
                <a:ext uri="{FF2B5EF4-FFF2-40B4-BE49-F238E27FC236}">
                  <a16:creationId xmlns:a16="http://schemas.microsoft.com/office/drawing/2014/main" id="{22430E6D-6B51-934E-D485-223A5DEDC1E1}"/>
                </a:ext>
              </a:extLst>
            </p:cNvPr>
            <p:cNvSpPr txBox="1"/>
            <p:nvPr/>
          </p:nvSpPr>
          <p:spPr>
            <a:xfrm>
              <a:off x="8407593" y="4630307"/>
              <a:ext cx="2836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00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 sz="3600" b="1" dirty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FULL-STACK</a:t>
              </a:r>
              <a:endParaRPr lang="ko-KR" altLang="en-US" sz="36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58" name="TextBox 5157">
              <a:extLst>
                <a:ext uri="{FF2B5EF4-FFF2-40B4-BE49-F238E27FC236}">
                  <a16:creationId xmlns:a16="http://schemas.microsoft.com/office/drawing/2014/main" id="{3D44B951-4457-BA2D-F021-2D1652380BCD}"/>
                </a:ext>
              </a:extLst>
            </p:cNvPr>
            <p:cNvSpPr txBox="1"/>
            <p:nvPr/>
          </p:nvSpPr>
          <p:spPr>
            <a:xfrm>
              <a:off x="8018495" y="4313325"/>
              <a:ext cx="497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{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161" name="TextBox 5160">
              <a:extLst>
                <a:ext uri="{FF2B5EF4-FFF2-40B4-BE49-F238E27FC236}">
                  <a16:creationId xmlns:a16="http://schemas.microsoft.com/office/drawing/2014/main" id="{8C506C08-F3AA-5E5B-3D2A-6969647A9953}"/>
                </a:ext>
              </a:extLst>
            </p:cNvPr>
            <p:cNvSpPr txBox="1"/>
            <p:nvPr/>
          </p:nvSpPr>
          <p:spPr>
            <a:xfrm>
              <a:off x="11088978" y="4270183"/>
              <a:ext cx="505961" cy="136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}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ECE54F-BEFA-A4FF-6F4C-ED70B1FFEE05}"/>
              </a:ext>
            </a:extLst>
          </p:cNvPr>
          <p:cNvGrpSpPr/>
          <p:nvPr/>
        </p:nvGrpSpPr>
        <p:grpSpPr>
          <a:xfrm>
            <a:off x="8052223" y="1918177"/>
            <a:ext cx="3542717" cy="1323441"/>
            <a:chOff x="8052223" y="1918177"/>
            <a:chExt cx="3542717" cy="1323441"/>
          </a:xfrm>
        </p:grpSpPr>
        <p:sp>
          <p:nvSpPr>
            <p:cNvPr id="5154" name="TextBox 5153">
              <a:extLst>
                <a:ext uri="{FF2B5EF4-FFF2-40B4-BE49-F238E27FC236}">
                  <a16:creationId xmlns:a16="http://schemas.microsoft.com/office/drawing/2014/main" id="{F7FD1320-1701-1919-4F25-EF53C1B58940}"/>
                </a:ext>
              </a:extLst>
            </p:cNvPr>
            <p:cNvSpPr txBox="1"/>
            <p:nvPr/>
          </p:nvSpPr>
          <p:spPr>
            <a:xfrm>
              <a:off x="8554428" y="2256730"/>
              <a:ext cx="2543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00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 sz="3600" b="1" dirty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BACK-END</a:t>
              </a:r>
              <a:endParaRPr lang="ko-KR" altLang="en-US" sz="36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62" name="TextBox 5161">
              <a:extLst>
                <a:ext uri="{FF2B5EF4-FFF2-40B4-BE49-F238E27FC236}">
                  <a16:creationId xmlns:a16="http://schemas.microsoft.com/office/drawing/2014/main" id="{A22490C7-DCBD-37C8-92E0-EC11757677FB}"/>
                </a:ext>
              </a:extLst>
            </p:cNvPr>
            <p:cNvSpPr txBox="1"/>
            <p:nvPr/>
          </p:nvSpPr>
          <p:spPr>
            <a:xfrm>
              <a:off x="8052223" y="1918177"/>
              <a:ext cx="497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{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163" name="TextBox 5162">
              <a:extLst>
                <a:ext uri="{FF2B5EF4-FFF2-40B4-BE49-F238E27FC236}">
                  <a16:creationId xmlns:a16="http://schemas.microsoft.com/office/drawing/2014/main" id="{769E04A7-F3FA-32EE-EEB5-7601766894AA}"/>
                </a:ext>
              </a:extLst>
            </p:cNvPr>
            <p:cNvSpPr txBox="1"/>
            <p:nvPr/>
          </p:nvSpPr>
          <p:spPr>
            <a:xfrm>
              <a:off x="11097688" y="1918179"/>
              <a:ext cx="497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}</a:t>
              </a:r>
              <a:endParaRPr lang="ko-KR" altLang="en-US" sz="8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1" name="제목 2">
            <a:extLst>
              <a:ext uri="{FF2B5EF4-FFF2-40B4-BE49-F238E27FC236}">
                <a16:creationId xmlns:a16="http://schemas.microsoft.com/office/drawing/2014/main" id="{B0F3C6E7-B146-87C9-BCD4-81D818BDFA99}"/>
              </a:ext>
            </a:extLst>
          </p:cNvPr>
          <p:cNvSpPr txBox="1">
            <a:spLocks/>
          </p:cNvSpPr>
          <p:nvPr/>
        </p:nvSpPr>
        <p:spPr>
          <a:xfrm>
            <a:off x="250767" y="131627"/>
            <a:ext cx="8918050" cy="57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en-US" sz="2800" b="1" dirty="0">
                <a:solidFill>
                  <a:srgbClr val="3E3E3E"/>
                </a:solidFill>
              </a:rPr>
              <a:t>PLAN_</a:t>
            </a:r>
            <a:r>
              <a:rPr kumimoji="1" lang="en-US" altLang="en-US" sz="2000" b="1" dirty="0">
                <a:solidFill>
                  <a:srgbClr val="3E3E3E"/>
                </a:solidFill>
              </a:rPr>
              <a:t>MEMBER(</a:t>
            </a:r>
            <a:r>
              <a:rPr kumimoji="1" lang="ko-KR" altLang="en-US" sz="2000" b="1" dirty="0">
                <a:solidFill>
                  <a:srgbClr val="3E3E3E"/>
                </a:solidFill>
              </a:rPr>
              <a:t>팀원</a:t>
            </a:r>
            <a:r>
              <a:rPr kumimoji="1" lang="en-US" altLang="ko-KR" sz="2000" b="1" dirty="0">
                <a:solidFill>
                  <a:srgbClr val="3E3E3E"/>
                </a:solidFill>
              </a:rPr>
              <a:t>)</a:t>
            </a:r>
            <a:endParaRPr kumimoji="1" lang="x-none" altLang="en-US" sz="2000" b="1" dirty="0">
              <a:solidFill>
                <a:srgbClr val="3E3E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9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E55D5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3859</TotalTime>
  <Words>1129</Words>
  <Application>Microsoft Office PowerPoint</Application>
  <PresentationFormat>와이드스크린</PresentationFormat>
  <Paragraphs>335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KoPub돋움체 Bold</vt:lpstr>
      <vt:lpstr>KoPub돋움체 Light</vt:lpstr>
      <vt:lpstr>KoPub돋움체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PLAN_사용자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장미라</cp:lastModifiedBy>
  <cp:revision>190</cp:revision>
  <dcterms:created xsi:type="dcterms:W3CDTF">2017-10-10T13:08:06Z</dcterms:created>
  <dcterms:modified xsi:type="dcterms:W3CDTF">2023-05-10T12:19:18Z</dcterms:modified>
</cp:coreProperties>
</file>